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Spline Sans"/>
      <p:regular r:id="rId22"/>
    </p:embeddedFont>
    <p:embeddedFont>
      <p:font typeface="Spline Sans"/>
      <p:regular r:id="rId23"/>
    </p:embeddedFont>
    <p:embeddedFont>
      <p:font typeface="Barlow"/>
      <p:regular r:id="rId24"/>
    </p:embeddedFont>
    <p:embeddedFont>
      <p:font typeface="Barlow"/>
      <p:regular r:id="rId25"/>
    </p:embeddedFont>
    <p:embeddedFont>
      <p:font typeface="Barlow"/>
      <p:regular r:id="rId26"/>
    </p:embeddedFont>
    <p:embeddedFont>
      <p:font typeface="Barlow"/>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openai/whisper.git" TargetMode="External"/><Relationship Id="rId1"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296477"/>
            <a:ext cx="7415927" cy="1371600"/>
          </a:xfrm>
          <a:prstGeom prst="rect">
            <a:avLst/>
          </a:prstGeom>
          <a:noFill/>
          <a:ln/>
        </p:spPr>
        <p:txBody>
          <a:bodyPr wrap="squar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Modelo Whisper de IA: Una Inmersión Profunda</a:t>
            </a:r>
            <a:endParaRPr lang="en-US" sz="4300" dirty="0"/>
          </a:p>
        </p:txBody>
      </p:sp>
      <p:sp>
        <p:nvSpPr>
          <p:cNvPr id="4" name="Text 1"/>
          <p:cNvSpPr/>
          <p:nvPr/>
        </p:nvSpPr>
        <p:spPr>
          <a:xfrm>
            <a:off x="864037" y="4038362"/>
            <a:ext cx="7415927"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¡Bienvenidos! Hoy exploraremos el modelo Whisper de IA, una herramienta revolucionaria que está transformando la forma en que interactuamos con la tecnología.</a:t>
            </a:r>
            <a:endParaRPr lang="en-US" sz="1900" dirty="0"/>
          </a:p>
        </p:txBody>
      </p:sp>
      <p:sp>
        <p:nvSpPr>
          <p:cNvPr id="5" name="Shape 2"/>
          <p:cNvSpPr/>
          <p:nvPr/>
        </p:nvSpPr>
        <p:spPr>
          <a:xfrm>
            <a:off x="864037" y="5519618"/>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71657" y="5527238"/>
            <a:ext cx="379690" cy="379690"/>
          </a:xfrm>
          <a:prstGeom prst="rect">
            <a:avLst/>
          </a:prstGeom>
        </p:spPr>
      </p:pic>
      <p:sp>
        <p:nvSpPr>
          <p:cNvPr id="7" name="Text 3"/>
          <p:cNvSpPr/>
          <p:nvPr/>
        </p:nvSpPr>
        <p:spPr>
          <a:xfrm>
            <a:off x="1382316" y="5501164"/>
            <a:ext cx="2572583" cy="431959"/>
          </a:xfrm>
          <a:prstGeom prst="rect">
            <a:avLst/>
          </a:prstGeom>
          <a:noFill/>
          <a:ln/>
        </p:spPr>
        <p:txBody>
          <a:bodyPr wrap="none" lIns="0" tIns="0" rIns="0" bIns="0" rtlCol="0" anchor="t"/>
          <a:lstStyle/>
          <a:p>
            <a:pPr algn="l" indent="0" marL="0">
              <a:lnSpc>
                <a:spcPts val="3400"/>
              </a:lnSpc>
              <a:buNone/>
            </a:pPr>
            <a:r>
              <a:rPr lang="en-US" sz="2400" b="1" dirty="0">
                <a:solidFill>
                  <a:srgbClr val="E0E4E6"/>
                </a:solidFill>
                <a:latin typeface="Barlow Bold" pitchFamily="34" charset="0"/>
                <a:ea typeface="Barlow Bold" pitchFamily="34" charset="-122"/>
                <a:cs typeface="Barlow Bold" pitchFamily="34" charset="-120"/>
              </a:rPr>
              <a:t>por Franz Gonzales</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576864"/>
            <a:ext cx="6634163"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Multitask Training Format</a:t>
            </a:r>
            <a:endParaRPr lang="en-US" sz="4300" dirty="0"/>
          </a:p>
        </p:txBody>
      </p:sp>
      <p:pic>
        <p:nvPicPr>
          <p:cNvPr id="3" name="Image 0" descr="preencoded.png">    </p:cNvPr>
          <p:cNvPicPr>
            <a:picLocks noChangeAspect="1"/>
          </p:cNvPicPr>
          <p:nvPr/>
        </p:nvPicPr>
        <p:blipFill>
          <a:blip r:embed="rId1"/>
          <a:stretch>
            <a:fillRect/>
          </a:stretch>
        </p:blipFill>
        <p:spPr>
          <a:xfrm>
            <a:off x="864037" y="2756416"/>
            <a:ext cx="12618720" cy="38962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44485" y="506373"/>
            <a:ext cx="3532465" cy="409218"/>
          </a:xfrm>
          <a:prstGeom prst="rect">
            <a:avLst/>
          </a:prstGeom>
          <a:noFill/>
          <a:ln/>
        </p:spPr>
        <p:txBody>
          <a:bodyPr wrap="none" lIns="0" tIns="0" rIns="0" bIns="0" rtlCol="0" anchor="t"/>
          <a:lstStyle/>
          <a:p>
            <a:pPr indent="0" marL="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¿Cómo fue construido?</a:t>
            </a:r>
            <a:endParaRPr lang="en-US" sz="2550" dirty="0"/>
          </a:p>
        </p:txBody>
      </p:sp>
      <p:sp>
        <p:nvSpPr>
          <p:cNvPr id="3" name="Text 1"/>
          <p:cNvSpPr/>
          <p:nvPr/>
        </p:nvSpPr>
        <p:spPr>
          <a:xfrm>
            <a:off x="644485" y="1283851"/>
            <a:ext cx="13341429" cy="589359"/>
          </a:xfrm>
          <a:prstGeom prst="rect">
            <a:avLst/>
          </a:prstGeom>
          <a:noFill/>
          <a:ln/>
        </p:spPr>
        <p:txBody>
          <a:bodyPr wrap="square" lIns="0" tIns="0" rIns="0" bIns="0" rtlCol="0" anchor="t"/>
          <a:lstStyle/>
          <a:p>
            <a:pPr indent="0" marL="0">
              <a:lnSpc>
                <a:spcPts val="2300"/>
              </a:lnSpc>
              <a:buNone/>
            </a:pPr>
            <a:r>
              <a:rPr lang="en-US" sz="1450" dirty="0">
                <a:solidFill>
                  <a:srgbClr val="E0E4E6"/>
                </a:solidFill>
                <a:latin typeface="Barlow" pitchFamily="34" charset="0"/>
                <a:ea typeface="Barlow" pitchFamily="34" charset="-122"/>
                <a:cs typeface="Barlow" pitchFamily="34" charset="-120"/>
              </a:rPr>
              <a:t>Whisper combina técnicas de aprendizaje supervisado y no supervisado. Utiliza una arquitectura escalable que permite entrenar con grandes volúmenes de datos, soportando múltiples idiomas y formatos de audio.</a:t>
            </a:r>
            <a:endParaRPr lang="en-US" sz="1450" dirty="0"/>
          </a:p>
        </p:txBody>
      </p:sp>
      <p:sp>
        <p:nvSpPr>
          <p:cNvPr id="4" name="Text 2"/>
          <p:cNvSpPr/>
          <p:nvPr/>
        </p:nvSpPr>
        <p:spPr>
          <a:xfrm>
            <a:off x="644485" y="2149435"/>
            <a:ext cx="3979188" cy="255746"/>
          </a:xfrm>
          <a:prstGeom prst="rect">
            <a:avLst/>
          </a:prstGeom>
          <a:noFill/>
          <a:ln/>
        </p:spPr>
        <p:txBody>
          <a:bodyPr wrap="none" lIns="0" tIns="0" rIns="0" bIns="0" rtlCol="0" anchor="t"/>
          <a:lstStyle/>
          <a:p>
            <a:pPr indent="0" marL="0">
              <a:lnSpc>
                <a:spcPts val="2000"/>
              </a:lnSpc>
              <a:buNone/>
            </a:pPr>
            <a:r>
              <a:rPr lang="en-US" sz="1600" b="1" dirty="0">
                <a:solidFill>
                  <a:srgbClr val="F0FCFF"/>
                </a:solidFill>
                <a:latin typeface="Spline Sans Bold" pitchFamily="34" charset="0"/>
                <a:ea typeface="Spline Sans Bold" pitchFamily="34" charset="-122"/>
                <a:cs typeface="Spline Sans Bold" pitchFamily="34" charset="-120"/>
              </a:rPr>
              <a:t>¿Qué versiones existen y cuál es la mejor?</a:t>
            </a:r>
            <a:endParaRPr lang="en-US" sz="1600" dirty="0"/>
          </a:p>
        </p:txBody>
      </p:sp>
      <p:sp>
        <p:nvSpPr>
          <p:cNvPr id="5" name="Text 3"/>
          <p:cNvSpPr/>
          <p:nvPr/>
        </p:nvSpPr>
        <p:spPr>
          <a:xfrm>
            <a:off x="644485" y="2681407"/>
            <a:ext cx="13341429" cy="294680"/>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E0E4E6"/>
                </a:solidFill>
                <a:latin typeface="Barlow" pitchFamily="34" charset="0"/>
                <a:ea typeface="Barlow" pitchFamily="34" charset="-122"/>
                <a:cs typeface="Barlow" pitchFamily="34" charset="-120"/>
              </a:rPr>
              <a:t>Versiones disponibles</a:t>
            </a:r>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 </a:t>
            </a:r>
            <a:pPr algn="l" indent="0" marL="0">
              <a:lnSpc>
                <a:spcPts val="2300"/>
              </a:lnSpc>
              <a:buNone/>
            </a:pPr>
            <a:r>
              <a:rPr lang="en-US" sz="1450" dirty="0">
                <a:solidFill>
                  <a:srgbClr val="E0E4E6"/>
                </a:solidFill>
                <a:highlight>
                  <a:srgbClr val="004D36"/>
                </a:highlight>
                <a:latin typeface="Consolas" pitchFamily="34" charset="0"/>
                <a:ea typeface="Consolas" pitchFamily="34" charset="-122"/>
                <a:cs typeface="Consolas" pitchFamily="34" charset="-120"/>
              </a:rPr>
              <a:t>tiny</a:t>
            </a:r>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 </a:t>
            </a:r>
            <a:pPr algn="l" indent="0" marL="0">
              <a:lnSpc>
                <a:spcPts val="2300"/>
              </a:lnSpc>
              <a:buNone/>
            </a:pPr>
            <a:r>
              <a:rPr lang="en-US" sz="1450" dirty="0">
                <a:solidFill>
                  <a:srgbClr val="E0E4E6"/>
                </a:solidFill>
                <a:highlight>
                  <a:srgbClr val="004D36"/>
                </a:highlight>
                <a:latin typeface="Consolas" pitchFamily="34" charset="0"/>
                <a:ea typeface="Consolas" pitchFamily="34" charset="-122"/>
                <a:cs typeface="Consolas" pitchFamily="34" charset="-120"/>
              </a:rPr>
              <a:t>base</a:t>
            </a:r>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 </a:t>
            </a:r>
            <a:pPr algn="l" indent="0" marL="0">
              <a:lnSpc>
                <a:spcPts val="2300"/>
              </a:lnSpc>
              <a:buNone/>
            </a:pPr>
            <a:r>
              <a:rPr lang="en-US" sz="1450" dirty="0">
                <a:solidFill>
                  <a:srgbClr val="E0E4E6"/>
                </a:solidFill>
                <a:highlight>
                  <a:srgbClr val="004D36"/>
                </a:highlight>
                <a:latin typeface="Consolas" pitchFamily="34" charset="0"/>
                <a:ea typeface="Consolas" pitchFamily="34" charset="-122"/>
                <a:cs typeface="Consolas" pitchFamily="34" charset="-120"/>
              </a:rPr>
              <a:t>small</a:t>
            </a:r>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 </a:t>
            </a:r>
            <a:pPr algn="l" indent="0" marL="0">
              <a:lnSpc>
                <a:spcPts val="2300"/>
              </a:lnSpc>
              <a:buNone/>
            </a:pPr>
            <a:r>
              <a:rPr lang="en-US" sz="1450" dirty="0">
                <a:solidFill>
                  <a:srgbClr val="E0E4E6"/>
                </a:solidFill>
                <a:highlight>
                  <a:srgbClr val="004D36"/>
                </a:highlight>
                <a:latin typeface="Consolas" pitchFamily="34" charset="0"/>
                <a:ea typeface="Consolas" pitchFamily="34" charset="-122"/>
                <a:cs typeface="Consolas" pitchFamily="34" charset="-120"/>
              </a:rPr>
              <a:t>medium</a:t>
            </a:r>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 </a:t>
            </a:r>
            <a:pPr algn="l" indent="0" marL="0">
              <a:lnSpc>
                <a:spcPts val="2300"/>
              </a:lnSpc>
              <a:buNone/>
            </a:pPr>
            <a:r>
              <a:rPr lang="en-US" sz="1450" dirty="0">
                <a:solidFill>
                  <a:srgbClr val="E0E4E6"/>
                </a:solidFill>
                <a:highlight>
                  <a:srgbClr val="004D36"/>
                </a:highlight>
                <a:latin typeface="Consolas" pitchFamily="34" charset="0"/>
                <a:ea typeface="Consolas" pitchFamily="34" charset="-122"/>
                <a:cs typeface="Consolas" pitchFamily="34" charset="-120"/>
              </a:rPr>
              <a:t>large</a:t>
            </a:r>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a:t>
            </a:r>
            <a:endParaRPr lang="en-US" sz="1450" dirty="0"/>
          </a:p>
        </p:txBody>
      </p:sp>
      <p:sp>
        <p:nvSpPr>
          <p:cNvPr id="6" name="Text 4"/>
          <p:cNvSpPr/>
          <p:nvPr/>
        </p:nvSpPr>
        <p:spPr>
          <a:xfrm>
            <a:off x="644485" y="3040499"/>
            <a:ext cx="13341429" cy="294680"/>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E0E4E6"/>
                </a:solidFill>
                <a:latin typeface="Barlow" pitchFamily="34" charset="0"/>
                <a:ea typeface="Barlow" pitchFamily="34" charset="-122"/>
                <a:cs typeface="Barlow" pitchFamily="34" charset="-120"/>
              </a:rPr>
              <a:t>Recomendaciones</a:t>
            </a:r>
            <a:pPr algn="l" indent="0" marL="0">
              <a:lnSpc>
                <a:spcPts val="2300"/>
              </a:lnSpc>
              <a:buNone/>
            </a:pPr>
            <a:r>
              <a:rPr lang="en-US" sz="1450" dirty="0">
                <a:solidFill>
                  <a:srgbClr val="E0E4E6"/>
                </a:solidFill>
                <a:latin typeface="Barlow" pitchFamily="34" charset="0"/>
                <a:ea typeface="Barlow" pitchFamily="34" charset="-122"/>
                <a:cs typeface="Barlow" pitchFamily="34" charset="-120"/>
              </a:rPr>
              <a:t>:</a:t>
            </a:r>
            <a:endParaRPr lang="en-US" sz="1450" dirty="0"/>
          </a:p>
        </p:txBody>
      </p:sp>
      <p:sp>
        <p:nvSpPr>
          <p:cNvPr id="7" name="Text 5"/>
          <p:cNvSpPr/>
          <p:nvPr/>
        </p:nvSpPr>
        <p:spPr>
          <a:xfrm>
            <a:off x="644485" y="3399592"/>
            <a:ext cx="13341429" cy="294680"/>
          </a:xfrm>
          <a:prstGeom prst="rect">
            <a:avLst/>
          </a:prstGeom>
          <a:noFill/>
          <a:ln/>
        </p:spPr>
        <p:txBody>
          <a:bodyPr wrap="none" lIns="0" tIns="0" rIns="0" bIns="0" rtlCol="0" anchor="t"/>
          <a:lstStyle/>
          <a:p>
            <a:pPr algn="l" lvl="1" marL="685800" indent="-342900">
              <a:lnSpc>
                <a:spcPts val="2300"/>
              </a:lnSpc>
              <a:buSzPct val="100000"/>
              <a:buChar char="•"/>
            </a:pPr>
            <a:r>
              <a:rPr lang="en-US" sz="1450" dirty="0">
                <a:solidFill>
                  <a:srgbClr val="E0E4E6"/>
                </a:solidFill>
                <a:highlight>
                  <a:srgbClr val="004D36"/>
                </a:highlight>
                <a:latin typeface="Consolas" pitchFamily="34" charset="0"/>
                <a:ea typeface="Consolas" pitchFamily="34" charset="-122"/>
                <a:cs typeface="Consolas" pitchFamily="34" charset="-120"/>
              </a:rPr>
              <a:t>tiny</a:t>
            </a:r>
            <a:pPr algn="l" lvl="1" indent="0" marL="0">
              <a:lnSpc>
                <a:spcPts val="2300"/>
              </a:lnSpc>
              <a:buNone/>
            </a:pPr>
            <a:r>
              <a:rPr lang="en-US" sz="1450" dirty="0">
                <a:solidFill>
                  <a:srgbClr val="E0E4E6"/>
                </a:solidFill>
                <a:latin typeface="Barlow" pitchFamily="34" charset="0"/>
                <a:ea typeface="Barlow" pitchFamily="34" charset="-122"/>
                <a:cs typeface="Barlow" pitchFamily="34" charset="-120"/>
              </a:rPr>
              <a:t> y </a:t>
            </a:r>
            <a:pPr algn="l" lvl="1" indent="0" marL="0">
              <a:lnSpc>
                <a:spcPts val="2300"/>
              </a:lnSpc>
              <a:buNone/>
            </a:pPr>
            <a:r>
              <a:rPr lang="en-US" sz="1450" dirty="0">
                <a:solidFill>
                  <a:srgbClr val="E0E4E6"/>
                </a:solidFill>
                <a:highlight>
                  <a:srgbClr val="004D36"/>
                </a:highlight>
                <a:latin typeface="Consolas" pitchFamily="34" charset="0"/>
                <a:ea typeface="Consolas" pitchFamily="34" charset="-122"/>
                <a:cs typeface="Consolas" pitchFamily="34" charset="-120"/>
              </a:rPr>
              <a:t>base</a:t>
            </a:r>
            <a:pPr algn="l" lvl="1" indent="0" marL="0">
              <a:lnSpc>
                <a:spcPts val="2300"/>
              </a:lnSpc>
              <a:buNone/>
            </a:pPr>
            <a:r>
              <a:rPr lang="en-US" sz="1450" dirty="0">
                <a:solidFill>
                  <a:srgbClr val="E0E4E6"/>
                </a:solidFill>
                <a:latin typeface="Barlow" pitchFamily="34" charset="0"/>
                <a:ea typeface="Barlow" pitchFamily="34" charset="-122"/>
                <a:cs typeface="Barlow" pitchFamily="34" charset="-120"/>
              </a:rPr>
              <a:t> para tareas rápidas con recursos limitados.</a:t>
            </a:r>
            <a:endParaRPr lang="en-US" sz="1450" dirty="0"/>
          </a:p>
        </p:txBody>
      </p:sp>
      <p:sp>
        <p:nvSpPr>
          <p:cNvPr id="8" name="Text 6"/>
          <p:cNvSpPr/>
          <p:nvPr/>
        </p:nvSpPr>
        <p:spPr>
          <a:xfrm>
            <a:off x="644485" y="3758684"/>
            <a:ext cx="13341429" cy="294680"/>
          </a:xfrm>
          <a:prstGeom prst="rect">
            <a:avLst/>
          </a:prstGeom>
          <a:noFill/>
          <a:ln/>
        </p:spPr>
        <p:txBody>
          <a:bodyPr wrap="none" lIns="0" tIns="0" rIns="0" bIns="0" rtlCol="0" anchor="t"/>
          <a:lstStyle/>
          <a:p>
            <a:pPr algn="l" lvl="1" marL="685800" indent="-342900">
              <a:lnSpc>
                <a:spcPts val="2300"/>
              </a:lnSpc>
              <a:buSzPct val="100000"/>
              <a:buChar char="•"/>
            </a:pPr>
            <a:r>
              <a:rPr lang="en-US" sz="1450" dirty="0">
                <a:solidFill>
                  <a:srgbClr val="E0E4E6"/>
                </a:solidFill>
                <a:highlight>
                  <a:srgbClr val="004D36"/>
                </a:highlight>
                <a:latin typeface="Consolas" pitchFamily="34" charset="0"/>
                <a:ea typeface="Consolas" pitchFamily="34" charset="-122"/>
                <a:cs typeface="Consolas" pitchFamily="34" charset="-120"/>
              </a:rPr>
              <a:t>large</a:t>
            </a:r>
            <a:pPr algn="l" lvl="1" indent="0" marL="0">
              <a:lnSpc>
                <a:spcPts val="2300"/>
              </a:lnSpc>
              <a:buNone/>
            </a:pPr>
            <a:r>
              <a:rPr lang="en-US" sz="1450" dirty="0">
                <a:solidFill>
                  <a:srgbClr val="E0E4E6"/>
                </a:solidFill>
                <a:latin typeface="Barlow" pitchFamily="34" charset="0"/>
                <a:ea typeface="Barlow" pitchFamily="34" charset="-122"/>
                <a:cs typeface="Barlow" pitchFamily="34" charset="-120"/>
              </a:rPr>
              <a:t> para aplicaciones que requieran máxima precisión, aunque consume más recursos.</a:t>
            </a:r>
            <a:endParaRPr lang="en-US" sz="1450" dirty="0"/>
          </a:p>
        </p:txBody>
      </p:sp>
      <p:pic>
        <p:nvPicPr>
          <p:cNvPr id="9" name="Image 0" descr="preencoded.png">    </p:cNvPr>
          <p:cNvPicPr>
            <a:picLocks noChangeAspect="1"/>
          </p:cNvPicPr>
          <p:nvPr/>
        </p:nvPicPr>
        <p:blipFill>
          <a:blip r:embed="rId1"/>
          <a:stretch>
            <a:fillRect/>
          </a:stretch>
        </p:blipFill>
        <p:spPr>
          <a:xfrm>
            <a:off x="644485" y="4260533"/>
            <a:ext cx="10842665" cy="34644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5093" y="587216"/>
            <a:ext cx="4730948" cy="591383"/>
          </a:xfrm>
          <a:prstGeom prst="rect">
            <a:avLst/>
          </a:prstGeom>
          <a:noFill/>
          <a:ln/>
        </p:spPr>
        <p:txBody>
          <a:bodyPr wrap="none" lIns="0" tIns="0" rIns="0" bIns="0" rtlCol="0" anchor="t"/>
          <a:lstStyle/>
          <a:p>
            <a:pPr indent="0" marL="0">
              <a:lnSpc>
                <a:spcPts val="4650"/>
              </a:lnSpc>
              <a:buNone/>
            </a:pPr>
            <a:r>
              <a:rPr lang="en-US" sz="3700" b="1" dirty="0">
                <a:solidFill>
                  <a:srgbClr val="F0FCFF"/>
                </a:solidFill>
                <a:latin typeface="Spline Sans Bold" pitchFamily="34" charset="0"/>
                <a:ea typeface="Spline Sans Bold" pitchFamily="34" charset="-122"/>
                <a:cs typeface="Spline Sans Bold" pitchFamily="34" charset="-120"/>
              </a:rPr>
              <a:t>5. Ejemplos Prácticos</a:t>
            </a:r>
            <a:endParaRPr lang="en-US" sz="3700" dirty="0"/>
          </a:p>
        </p:txBody>
      </p:sp>
      <p:pic>
        <p:nvPicPr>
          <p:cNvPr id="4" name="Image 1" descr="preencoded.png">    </p:cNvPr>
          <p:cNvPicPr>
            <a:picLocks noChangeAspect="1"/>
          </p:cNvPicPr>
          <p:nvPr/>
        </p:nvPicPr>
        <p:blipFill>
          <a:blip r:embed="rId2"/>
          <a:stretch>
            <a:fillRect/>
          </a:stretch>
        </p:blipFill>
        <p:spPr>
          <a:xfrm>
            <a:off x="745093" y="1497925"/>
            <a:ext cx="532209" cy="532209"/>
          </a:xfrm>
          <a:prstGeom prst="rect">
            <a:avLst/>
          </a:prstGeom>
        </p:spPr>
      </p:pic>
      <p:sp>
        <p:nvSpPr>
          <p:cNvPr id="5" name="Text 1"/>
          <p:cNvSpPr/>
          <p:nvPr/>
        </p:nvSpPr>
        <p:spPr>
          <a:xfrm>
            <a:off x="745093" y="2243018"/>
            <a:ext cx="3324463" cy="295632"/>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Transcripción de audio a texto</a:t>
            </a:r>
            <a:endParaRPr lang="en-US" sz="1850" dirty="0"/>
          </a:p>
        </p:txBody>
      </p:sp>
      <p:sp>
        <p:nvSpPr>
          <p:cNvPr id="6" name="Text 2"/>
          <p:cNvSpPr/>
          <p:nvPr/>
        </p:nvSpPr>
        <p:spPr>
          <a:xfrm>
            <a:off x="745093" y="2666286"/>
            <a:ext cx="7653814" cy="681038"/>
          </a:xfrm>
          <a:prstGeom prst="rect">
            <a:avLst/>
          </a:prstGeom>
          <a:noFill/>
          <a:ln/>
        </p:spPr>
        <p:txBody>
          <a:bodyPr wrap="squar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Whisper permite convertir la voz en texto en tiempo real, lo que es ideal para aplicaciones de chat.</a:t>
            </a:r>
            <a:endParaRPr lang="en-US" sz="1650" dirty="0"/>
          </a:p>
        </p:txBody>
      </p:sp>
      <p:pic>
        <p:nvPicPr>
          <p:cNvPr id="7" name="Image 2" descr="preencoded.png">    </p:cNvPr>
          <p:cNvPicPr>
            <a:picLocks noChangeAspect="1"/>
          </p:cNvPicPr>
          <p:nvPr/>
        </p:nvPicPr>
        <p:blipFill>
          <a:blip r:embed="rId3"/>
          <a:stretch>
            <a:fillRect/>
          </a:stretch>
        </p:blipFill>
        <p:spPr>
          <a:xfrm>
            <a:off x="745093" y="3985974"/>
            <a:ext cx="532209" cy="532209"/>
          </a:xfrm>
          <a:prstGeom prst="rect">
            <a:avLst/>
          </a:prstGeom>
        </p:spPr>
      </p:pic>
      <p:sp>
        <p:nvSpPr>
          <p:cNvPr id="8" name="Text 3"/>
          <p:cNvSpPr/>
          <p:nvPr/>
        </p:nvSpPr>
        <p:spPr>
          <a:xfrm>
            <a:off x="745093" y="4731068"/>
            <a:ext cx="4562237" cy="295632"/>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Traducción de audio a una Idioma (Ingles)</a:t>
            </a:r>
            <a:endParaRPr lang="en-US" sz="1850" dirty="0"/>
          </a:p>
        </p:txBody>
      </p:sp>
      <p:sp>
        <p:nvSpPr>
          <p:cNvPr id="9" name="Text 4"/>
          <p:cNvSpPr/>
          <p:nvPr/>
        </p:nvSpPr>
        <p:spPr>
          <a:xfrm>
            <a:off x="745093" y="5154335"/>
            <a:ext cx="7653814" cy="340519"/>
          </a:xfrm>
          <a:prstGeom prst="rect">
            <a:avLst/>
          </a:prstGeom>
          <a:noFill/>
          <a:ln/>
        </p:spPr>
        <p:txBody>
          <a:bodyPr wrap="non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Se puede utilizar para traducir de un idioma hablado a otra por defecto a Inglés.</a:t>
            </a:r>
            <a:endParaRPr lang="en-US" sz="1650" dirty="0"/>
          </a:p>
        </p:txBody>
      </p:sp>
      <p:pic>
        <p:nvPicPr>
          <p:cNvPr id="10" name="Image 3" descr="preencoded.png">    </p:cNvPr>
          <p:cNvPicPr>
            <a:picLocks noChangeAspect="1"/>
          </p:cNvPicPr>
          <p:nvPr/>
        </p:nvPicPr>
        <p:blipFill>
          <a:blip r:embed="rId4"/>
          <a:stretch>
            <a:fillRect/>
          </a:stretch>
        </p:blipFill>
        <p:spPr>
          <a:xfrm>
            <a:off x="745093" y="6133505"/>
            <a:ext cx="532209" cy="532209"/>
          </a:xfrm>
          <a:prstGeom prst="rect">
            <a:avLst/>
          </a:prstGeom>
        </p:spPr>
      </p:pic>
      <p:sp>
        <p:nvSpPr>
          <p:cNvPr id="11" name="Text 5"/>
          <p:cNvSpPr/>
          <p:nvPr/>
        </p:nvSpPr>
        <p:spPr>
          <a:xfrm>
            <a:off x="745093" y="6878598"/>
            <a:ext cx="4437102" cy="295632"/>
          </a:xfrm>
          <a:prstGeom prst="rect">
            <a:avLst/>
          </a:prstGeom>
          <a:noFill/>
          <a:ln/>
        </p:spPr>
        <p:txBody>
          <a:bodyPr wrap="none" lIns="0" tIns="0" rIns="0" bIns="0" rtlCol="0" anchor="t"/>
          <a:lstStyle/>
          <a:p>
            <a:pPr algn="l" indent="0" marL="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Conversación de Voz a Texto Multilingue</a:t>
            </a:r>
            <a:endParaRPr lang="en-US" sz="1850" dirty="0"/>
          </a:p>
        </p:txBody>
      </p:sp>
      <p:sp>
        <p:nvSpPr>
          <p:cNvPr id="12" name="Text 6"/>
          <p:cNvSpPr/>
          <p:nvPr/>
        </p:nvSpPr>
        <p:spPr>
          <a:xfrm>
            <a:off x="745093" y="7301865"/>
            <a:ext cx="7653814" cy="340519"/>
          </a:xfrm>
          <a:prstGeom prst="rect">
            <a:avLst/>
          </a:prstGeom>
          <a:noFill/>
          <a:ln/>
        </p:spPr>
        <p:txBody>
          <a:bodyPr wrap="none" lIns="0" tIns="0" rIns="0" bIns="0" rtlCol="0" anchor="t"/>
          <a:lstStyle/>
          <a:p>
            <a:pPr algn="l" indent="0" marL="0">
              <a:lnSpc>
                <a:spcPts val="2650"/>
              </a:lnSpc>
              <a:buNone/>
            </a:pPr>
            <a:r>
              <a:rPr lang="en-US" sz="1650" dirty="0">
                <a:solidFill>
                  <a:srgbClr val="E0E4E6"/>
                </a:solidFill>
                <a:latin typeface="Barlow" pitchFamily="34" charset="0"/>
                <a:ea typeface="Barlow" pitchFamily="34" charset="-122"/>
                <a:cs typeface="Barlow" pitchFamily="34" charset="-120"/>
              </a:rPr>
              <a:t>Whisper permite convertir la voz en texto en diferentes lenguajes.</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439108"/>
            <a:ext cx="6494026"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Aplicaciones Potenciales</a:t>
            </a:r>
            <a:endParaRPr lang="en-US" sz="4300" dirty="0"/>
          </a:p>
        </p:txBody>
      </p:sp>
      <p:sp>
        <p:nvSpPr>
          <p:cNvPr id="4" name="Shape 1"/>
          <p:cNvSpPr/>
          <p:nvPr/>
        </p:nvSpPr>
        <p:spPr>
          <a:xfrm>
            <a:off x="1219081" y="2495193"/>
            <a:ext cx="30480" cy="4295180"/>
          </a:xfrm>
          <a:prstGeom prst="roundRect">
            <a:avLst>
              <a:gd name="adj" fmla="val 1215000"/>
            </a:avLst>
          </a:prstGeom>
          <a:solidFill>
            <a:srgbClr val="FFFFFF">
              <a:alpha val="24000"/>
            </a:srgbClr>
          </a:solidFill>
          <a:ln/>
        </p:spPr>
      </p:sp>
      <p:sp>
        <p:nvSpPr>
          <p:cNvPr id="5" name="Shape 2"/>
          <p:cNvSpPr/>
          <p:nvPr/>
        </p:nvSpPr>
        <p:spPr>
          <a:xfrm>
            <a:off x="1481554" y="3035260"/>
            <a:ext cx="864037" cy="30480"/>
          </a:xfrm>
          <a:prstGeom prst="roundRect">
            <a:avLst>
              <a:gd name="adj" fmla="val 1215000"/>
            </a:avLst>
          </a:prstGeom>
          <a:solidFill>
            <a:srgbClr val="16FFBB"/>
          </a:solidFill>
          <a:ln/>
        </p:spPr>
      </p:sp>
      <p:sp>
        <p:nvSpPr>
          <p:cNvPr id="6" name="Shape 3"/>
          <p:cNvSpPr/>
          <p:nvPr/>
        </p:nvSpPr>
        <p:spPr>
          <a:xfrm>
            <a:off x="956608" y="2772847"/>
            <a:ext cx="555427" cy="555427"/>
          </a:xfrm>
          <a:prstGeom prst="roundRect">
            <a:avLst>
              <a:gd name="adj" fmla="val 66675"/>
            </a:avLst>
          </a:prstGeom>
          <a:solidFill>
            <a:srgbClr val="0A081B"/>
          </a:solidFill>
          <a:ln w="30480">
            <a:solidFill>
              <a:srgbClr val="16FFBB"/>
            </a:solidFill>
            <a:prstDash val="solid"/>
          </a:ln>
        </p:spPr>
      </p:sp>
      <p:sp>
        <p:nvSpPr>
          <p:cNvPr id="7" name="Text 4"/>
          <p:cNvSpPr/>
          <p:nvPr/>
        </p:nvSpPr>
        <p:spPr>
          <a:xfrm>
            <a:off x="1163062" y="2885956"/>
            <a:ext cx="142399" cy="329208"/>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8" name="Text 5"/>
          <p:cNvSpPr/>
          <p:nvPr/>
        </p:nvSpPr>
        <p:spPr>
          <a:xfrm>
            <a:off x="2592110" y="2742009"/>
            <a:ext cx="5687854" cy="395049"/>
          </a:xfrm>
          <a:prstGeom prst="rect">
            <a:avLst/>
          </a:prstGeom>
          <a:noFill/>
          <a:ln/>
        </p:spPr>
        <p:txBody>
          <a:bodyPr wrap="non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Asistentes Virtuales</a:t>
            </a:r>
            <a:endParaRPr lang="en-US" sz="1900" dirty="0"/>
          </a:p>
        </p:txBody>
      </p:sp>
      <p:sp>
        <p:nvSpPr>
          <p:cNvPr id="9" name="Shape 6"/>
          <p:cNvSpPr/>
          <p:nvPr/>
        </p:nvSpPr>
        <p:spPr>
          <a:xfrm>
            <a:off x="1481554" y="4170759"/>
            <a:ext cx="864037" cy="30480"/>
          </a:xfrm>
          <a:prstGeom prst="roundRect">
            <a:avLst>
              <a:gd name="adj" fmla="val 1215000"/>
            </a:avLst>
          </a:prstGeom>
          <a:solidFill>
            <a:srgbClr val="29DDDA"/>
          </a:solidFill>
          <a:ln/>
        </p:spPr>
      </p:sp>
      <p:sp>
        <p:nvSpPr>
          <p:cNvPr id="10" name="Shape 7"/>
          <p:cNvSpPr/>
          <p:nvPr/>
        </p:nvSpPr>
        <p:spPr>
          <a:xfrm>
            <a:off x="956608" y="3908346"/>
            <a:ext cx="555427" cy="555427"/>
          </a:xfrm>
          <a:prstGeom prst="roundRect">
            <a:avLst>
              <a:gd name="adj" fmla="val 66675"/>
            </a:avLst>
          </a:prstGeom>
          <a:solidFill>
            <a:srgbClr val="0A081B"/>
          </a:solidFill>
          <a:ln w="30480">
            <a:solidFill>
              <a:srgbClr val="29DDDA"/>
            </a:solidFill>
            <a:prstDash val="solid"/>
          </a:ln>
        </p:spPr>
      </p:sp>
      <p:sp>
        <p:nvSpPr>
          <p:cNvPr id="11" name="Text 8"/>
          <p:cNvSpPr/>
          <p:nvPr/>
        </p:nvSpPr>
        <p:spPr>
          <a:xfrm>
            <a:off x="1142821" y="4021455"/>
            <a:ext cx="182999" cy="329208"/>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2" name="Text 9"/>
          <p:cNvSpPr/>
          <p:nvPr/>
        </p:nvSpPr>
        <p:spPr>
          <a:xfrm>
            <a:off x="2592110" y="3877508"/>
            <a:ext cx="5687854" cy="395049"/>
          </a:xfrm>
          <a:prstGeom prst="rect">
            <a:avLst/>
          </a:prstGeom>
          <a:noFill/>
          <a:ln/>
        </p:spPr>
        <p:txBody>
          <a:bodyPr wrap="non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Traductores Automáticos</a:t>
            </a:r>
            <a:endParaRPr lang="en-US" sz="1900" dirty="0"/>
          </a:p>
        </p:txBody>
      </p:sp>
      <p:sp>
        <p:nvSpPr>
          <p:cNvPr id="13" name="Shape 10"/>
          <p:cNvSpPr/>
          <p:nvPr/>
        </p:nvSpPr>
        <p:spPr>
          <a:xfrm>
            <a:off x="1481554" y="5306258"/>
            <a:ext cx="864037" cy="30480"/>
          </a:xfrm>
          <a:prstGeom prst="roundRect">
            <a:avLst>
              <a:gd name="adj" fmla="val 1215000"/>
            </a:avLst>
          </a:prstGeom>
          <a:solidFill>
            <a:srgbClr val="37A7E7"/>
          </a:solidFill>
          <a:ln/>
        </p:spPr>
      </p:sp>
      <p:sp>
        <p:nvSpPr>
          <p:cNvPr id="14" name="Shape 11"/>
          <p:cNvSpPr/>
          <p:nvPr/>
        </p:nvSpPr>
        <p:spPr>
          <a:xfrm>
            <a:off x="956608" y="5043845"/>
            <a:ext cx="555427" cy="555427"/>
          </a:xfrm>
          <a:prstGeom prst="roundRect">
            <a:avLst>
              <a:gd name="adj" fmla="val 66675"/>
            </a:avLst>
          </a:prstGeom>
          <a:solidFill>
            <a:srgbClr val="0A081B"/>
          </a:solidFill>
          <a:ln w="30480">
            <a:solidFill>
              <a:srgbClr val="37A7E7"/>
            </a:solidFill>
            <a:prstDash val="solid"/>
          </a:ln>
        </p:spPr>
      </p:sp>
      <p:sp>
        <p:nvSpPr>
          <p:cNvPr id="15" name="Text 12"/>
          <p:cNvSpPr/>
          <p:nvPr/>
        </p:nvSpPr>
        <p:spPr>
          <a:xfrm>
            <a:off x="1137940" y="5156954"/>
            <a:ext cx="192762" cy="329208"/>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16" name="Text 13"/>
          <p:cNvSpPr/>
          <p:nvPr/>
        </p:nvSpPr>
        <p:spPr>
          <a:xfrm>
            <a:off x="2592110" y="5013008"/>
            <a:ext cx="5687854" cy="395049"/>
          </a:xfrm>
          <a:prstGeom prst="rect">
            <a:avLst/>
          </a:prstGeom>
          <a:noFill/>
          <a:ln/>
        </p:spPr>
        <p:txBody>
          <a:bodyPr wrap="non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Análisis de Sentimientos</a:t>
            </a:r>
            <a:endParaRPr lang="en-US" sz="1900" dirty="0"/>
          </a:p>
        </p:txBody>
      </p:sp>
      <p:sp>
        <p:nvSpPr>
          <p:cNvPr id="17" name="Shape 14"/>
          <p:cNvSpPr/>
          <p:nvPr/>
        </p:nvSpPr>
        <p:spPr>
          <a:xfrm>
            <a:off x="1481554" y="6441758"/>
            <a:ext cx="864037" cy="30480"/>
          </a:xfrm>
          <a:prstGeom prst="roundRect">
            <a:avLst>
              <a:gd name="adj" fmla="val 1215000"/>
            </a:avLst>
          </a:prstGeom>
          <a:solidFill>
            <a:srgbClr val="091231"/>
          </a:solidFill>
          <a:ln/>
        </p:spPr>
      </p:sp>
      <p:sp>
        <p:nvSpPr>
          <p:cNvPr id="18" name="Shape 15"/>
          <p:cNvSpPr/>
          <p:nvPr/>
        </p:nvSpPr>
        <p:spPr>
          <a:xfrm>
            <a:off x="956608" y="6179344"/>
            <a:ext cx="555427" cy="555427"/>
          </a:xfrm>
          <a:prstGeom prst="roundRect">
            <a:avLst>
              <a:gd name="adj" fmla="val 66675"/>
            </a:avLst>
          </a:prstGeom>
          <a:solidFill>
            <a:srgbClr val="0A081B"/>
          </a:solidFill>
          <a:ln w="30480">
            <a:solidFill>
              <a:srgbClr val="091231"/>
            </a:solidFill>
            <a:prstDash val="solid"/>
          </a:ln>
        </p:spPr>
      </p:sp>
      <p:sp>
        <p:nvSpPr>
          <p:cNvPr id="19" name="Text 16"/>
          <p:cNvSpPr/>
          <p:nvPr/>
        </p:nvSpPr>
        <p:spPr>
          <a:xfrm>
            <a:off x="1141274" y="6292453"/>
            <a:ext cx="185976" cy="329208"/>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4</a:t>
            </a:r>
            <a:endParaRPr lang="en-US" sz="2550" dirty="0"/>
          </a:p>
        </p:txBody>
      </p:sp>
      <p:sp>
        <p:nvSpPr>
          <p:cNvPr id="20" name="Text 17"/>
          <p:cNvSpPr/>
          <p:nvPr/>
        </p:nvSpPr>
        <p:spPr>
          <a:xfrm>
            <a:off x="2592110" y="6148507"/>
            <a:ext cx="5687854" cy="395049"/>
          </a:xfrm>
          <a:prstGeom prst="rect">
            <a:avLst/>
          </a:prstGeom>
          <a:noFill/>
          <a:ln/>
        </p:spPr>
        <p:txBody>
          <a:bodyPr wrap="non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Creación de Contenidos</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1640" y="583287"/>
            <a:ext cx="7660719" cy="1177052"/>
          </a:xfrm>
          <a:prstGeom prst="rect">
            <a:avLst/>
          </a:prstGeom>
          <a:noFill/>
          <a:ln/>
        </p:spPr>
        <p:txBody>
          <a:bodyPr wrap="square" lIns="0" tIns="0" rIns="0" bIns="0" rtlCol="0" anchor="t"/>
          <a:lstStyle/>
          <a:p>
            <a:pPr indent="0" marL="0">
              <a:lnSpc>
                <a:spcPts val="4600"/>
              </a:lnSpc>
              <a:buNone/>
            </a:pPr>
            <a:r>
              <a:rPr lang="en-US" sz="3700" b="1" dirty="0">
                <a:solidFill>
                  <a:srgbClr val="F0FCFF"/>
                </a:solidFill>
                <a:latin typeface="Spline Sans Bold" pitchFamily="34" charset="0"/>
                <a:ea typeface="Spline Sans Bold" pitchFamily="34" charset="-122"/>
                <a:cs typeface="Spline Sans Bold" pitchFamily="34" charset="-120"/>
              </a:rPr>
              <a:t>6. Conclusiones y Recomendaciones</a:t>
            </a:r>
            <a:endParaRPr lang="en-US" sz="3700" dirty="0"/>
          </a:p>
        </p:txBody>
      </p:sp>
      <p:sp>
        <p:nvSpPr>
          <p:cNvPr id="4" name="Text 1"/>
          <p:cNvSpPr/>
          <p:nvPr/>
        </p:nvSpPr>
        <p:spPr>
          <a:xfrm>
            <a:off x="741640" y="2078117"/>
            <a:ext cx="2354461" cy="294323"/>
          </a:xfrm>
          <a:prstGeom prst="rect">
            <a:avLst/>
          </a:prstGeom>
          <a:noFill/>
          <a:ln/>
        </p:spPr>
        <p:txBody>
          <a:bodyPr wrap="none" lIns="0" tIns="0" rIns="0" bIns="0" rtlCol="0" anchor="t"/>
          <a:lstStyle/>
          <a:p>
            <a:pPr indent="0" marL="0">
              <a:lnSpc>
                <a:spcPts val="2300"/>
              </a:lnSpc>
              <a:buNone/>
            </a:pPr>
            <a:r>
              <a:rPr lang="en-US" sz="1850" b="1" dirty="0">
                <a:solidFill>
                  <a:srgbClr val="F0FCFF"/>
                </a:solidFill>
                <a:latin typeface="Spline Sans Bold" pitchFamily="34" charset="0"/>
                <a:ea typeface="Spline Sans Bold" pitchFamily="34" charset="-122"/>
                <a:cs typeface="Spline Sans Bold" pitchFamily="34" charset="-120"/>
              </a:rPr>
              <a:t>Conclusiones</a:t>
            </a:r>
            <a:endParaRPr lang="en-US" sz="1850" dirty="0"/>
          </a:p>
        </p:txBody>
      </p:sp>
      <p:sp>
        <p:nvSpPr>
          <p:cNvPr id="5" name="Text 2"/>
          <p:cNvSpPr/>
          <p:nvPr/>
        </p:nvSpPr>
        <p:spPr>
          <a:xfrm>
            <a:off x="741640" y="2690217"/>
            <a:ext cx="7660719" cy="678180"/>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Whisper es una herramienta robusta y versátil para el reconocimiento y traducción de audio.</a:t>
            </a:r>
            <a:endParaRPr lang="en-US" sz="1650" dirty="0"/>
          </a:p>
        </p:txBody>
      </p:sp>
      <p:sp>
        <p:nvSpPr>
          <p:cNvPr id="6" name="Text 3"/>
          <p:cNvSpPr/>
          <p:nvPr/>
        </p:nvSpPr>
        <p:spPr>
          <a:xfrm>
            <a:off x="741640" y="3442454"/>
            <a:ext cx="7660719" cy="678180"/>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Su capacidad de manejar múltiples idiomas y condiciones de ruido lo hace único en su campo.</a:t>
            </a:r>
            <a:endParaRPr lang="en-US" sz="1650" dirty="0"/>
          </a:p>
        </p:txBody>
      </p:sp>
      <p:sp>
        <p:nvSpPr>
          <p:cNvPr id="7" name="Text 4"/>
          <p:cNvSpPr/>
          <p:nvPr/>
        </p:nvSpPr>
        <p:spPr>
          <a:xfrm>
            <a:off x="741640" y="4194691"/>
            <a:ext cx="7660719" cy="678180"/>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La flexibilidad de implementación permite aplicaciones prácticas en educación, accesibilidad y entretenimiento.</a:t>
            </a:r>
            <a:endParaRPr lang="en-US" sz="1650" dirty="0"/>
          </a:p>
        </p:txBody>
      </p:sp>
      <p:sp>
        <p:nvSpPr>
          <p:cNvPr id="8" name="Text 5"/>
          <p:cNvSpPr/>
          <p:nvPr/>
        </p:nvSpPr>
        <p:spPr>
          <a:xfrm>
            <a:off x="741640" y="5190649"/>
            <a:ext cx="2354461" cy="294323"/>
          </a:xfrm>
          <a:prstGeom prst="rect">
            <a:avLst/>
          </a:prstGeom>
          <a:noFill/>
          <a:ln/>
        </p:spPr>
        <p:txBody>
          <a:bodyPr wrap="none" lIns="0" tIns="0" rIns="0" bIns="0" rtlCol="0" anchor="t"/>
          <a:lstStyle/>
          <a:p>
            <a:pPr indent="0" marL="0">
              <a:lnSpc>
                <a:spcPts val="2300"/>
              </a:lnSpc>
              <a:buNone/>
            </a:pPr>
            <a:r>
              <a:rPr lang="en-US" sz="1850" b="1" dirty="0">
                <a:solidFill>
                  <a:srgbClr val="F0FCFF"/>
                </a:solidFill>
                <a:latin typeface="Spline Sans Bold" pitchFamily="34" charset="0"/>
                <a:ea typeface="Spline Sans Bold" pitchFamily="34" charset="-122"/>
                <a:cs typeface="Spline Sans Bold" pitchFamily="34" charset="-120"/>
              </a:rPr>
              <a:t>Recomendaciones</a:t>
            </a:r>
            <a:endParaRPr lang="en-US" sz="1850" dirty="0"/>
          </a:p>
        </p:txBody>
      </p:sp>
      <p:sp>
        <p:nvSpPr>
          <p:cNvPr id="9" name="Text 6"/>
          <p:cNvSpPr/>
          <p:nvPr/>
        </p:nvSpPr>
        <p:spPr>
          <a:xfrm>
            <a:off x="741640" y="5802749"/>
            <a:ext cx="7660719" cy="678180"/>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Aprovechar el modelo para mejorar la accesibilidad en plataformas educativas y empresariales.</a:t>
            </a:r>
            <a:endParaRPr lang="en-US" sz="1650" dirty="0"/>
          </a:p>
        </p:txBody>
      </p:sp>
      <p:sp>
        <p:nvSpPr>
          <p:cNvPr id="10" name="Text 7"/>
          <p:cNvSpPr/>
          <p:nvPr/>
        </p:nvSpPr>
        <p:spPr>
          <a:xfrm>
            <a:off x="741640" y="6554986"/>
            <a:ext cx="7660719" cy="678180"/>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Usar los tipos de modelos de acuerdo a una necesidad específica, como "tiny, base, small, medium, large".</a:t>
            </a:r>
            <a:endParaRPr lang="en-US" sz="1650" dirty="0"/>
          </a:p>
        </p:txBody>
      </p:sp>
      <p:sp>
        <p:nvSpPr>
          <p:cNvPr id="11" name="Text 8"/>
          <p:cNvSpPr/>
          <p:nvPr/>
        </p:nvSpPr>
        <p:spPr>
          <a:xfrm>
            <a:off x="741640" y="7307223"/>
            <a:ext cx="7660719" cy="339090"/>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Tener en cuenta los recursos computacionales al elegir la versión del modelo.</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743200"/>
            <a:ext cx="7415927" cy="2743200"/>
          </a:xfrm>
          <a:prstGeom prst="rect">
            <a:avLst/>
          </a:prstGeom>
          <a:noFill/>
          <a:ln/>
        </p:spPr>
        <p:txBody>
          <a:bodyPr wrap="square" lIns="0" tIns="0" rIns="0" bIns="0" rtlCol="0" anchor="t"/>
          <a:lstStyle/>
          <a:p>
            <a:pPr indent="0" marL="0">
              <a:lnSpc>
                <a:spcPts val="10800"/>
              </a:lnSpc>
              <a:buNone/>
            </a:pPr>
            <a:r>
              <a:rPr lang="en-US" sz="8600" b="1" dirty="0">
                <a:solidFill>
                  <a:srgbClr val="F0FCFF"/>
                </a:solidFill>
                <a:latin typeface="Spline Sans Bold" pitchFamily="34" charset="0"/>
                <a:ea typeface="Spline Sans Bold" pitchFamily="34" charset="-122"/>
                <a:cs typeface="Spline Sans Bold" pitchFamily="34" charset="-120"/>
              </a:rPr>
              <a:t>¡Gracias por su atención!</a:t>
            </a:r>
            <a:endParaRPr lang="en-US" sz="8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285994"/>
            <a:ext cx="6380798"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1. Introducción al Modelo</a:t>
            </a:r>
            <a:endParaRPr lang="en-US" sz="4300" dirty="0"/>
          </a:p>
        </p:txBody>
      </p:sp>
      <p:sp>
        <p:nvSpPr>
          <p:cNvPr id="3" name="Text 1"/>
          <p:cNvSpPr/>
          <p:nvPr/>
        </p:nvSpPr>
        <p:spPr>
          <a:xfrm>
            <a:off x="864037" y="2342078"/>
            <a:ext cx="5652849"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¿Qué es el modelo Whisper y para qué sirve?</a:t>
            </a:r>
            <a:endParaRPr lang="en-US" sz="2150" dirty="0"/>
          </a:p>
        </p:txBody>
      </p:sp>
      <p:sp>
        <p:nvSpPr>
          <p:cNvPr id="4" name="Text 2"/>
          <p:cNvSpPr/>
          <p:nvPr/>
        </p:nvSpPr>
        <p:spPr>
          <a:xfrm>
            <a:off x="864037" y="3055263"/>
            <a:ext cx="12902327"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El modelo </a:t>
            </a:r>
            <a:pPr indent="0" marL="0">
              <a:lnSpc>
                <a:spcPts val="3100"/>
              </a:lnSpc>
              <a:buNone/>
            </a:pPr>
            <a:r>
              <a:rPr lang="en-US" sz="1900" b="1" dirty="0">
                <a:solidFill>
                  <a:srgbClr val="E0E4E6"/>
                </a:solidFill>
                <a:latin typeface="Barlow" pitchFamily="34" charset="0"/>
                <a:ea typeface="Barlow" pitchFamily="34" charset="-122"/>
                <a:cs typeface="Barlow" pitchFamily="34" charset="-120"/>
              </a:rPr>
              <a:t>Whisper</a:t>
            </a:r>
            <a:pPr indent="0" marL="0">
              <a:lnSpc>
                <a:spcPts val="3100"/>
              </a:lnSpc>
              <a:buNone/>
            </a:pPr>
            <a:r>
              <a:rPr lang="en-US" sz="1900" dirty="0">
                <a:solidFill>
                  <a:srgbClr val="E0E4E6"/>
                </a:solidFill>
                <a:latin typeface="Barlow" pitchFamily="34" charset="0"/>
                <a:ea typeface="Barlow" pitchFamily="34" charset="-122"/>
                <a:cs typeface="Barlow" pitchFamily="34" charset="-120"/>
              </a:rPr>
              <a:t> es un sistema avanzado de inteligencia artificial desarrollado por OpenAI para la transcripción y traducción de audio a texto. Es una aplicación de </a:t>
            </a:r>
            <a:pPr indent="0" marL="0">
              <a:lnSpc>
                <a:spcPts val="3100"/>
              </a:lnSpc>
              <a:buNone/>
            </a:pPr>
            <a:r>
              <a:rPr lang="en-US" sz="1900" b="1" dirty="0">
                <a:solidFill>
                  <a:srgbClr val="E0E4E6"/>
                </a:solidFill>
                <a:latin typeface="Barlow" pitchFamily="34" charset="0"/>
                <a:ea typeface="Barlow" pitchFamily="34" charset="-122"/>
                <a:cs typeface="Barlow" pitchFamily="34" charset="-120"/>
              </a:rPr>
              <a:t>aprendizaje profundo</a:t>
            </a:r>
            <a:pPr indent="0" marL="0">
              <a:lnSpc>
                <a:spcPts val="3100"/>
              </a:lnSpc>
              <a:buNone/>
            </a:pPr>
            <a:r>
              <a:rPr lang="en-US" sz="1900" dirty="0">
                <a:solidFill>
                  <a:srgbClr val="E0E4E6"/>
                </a:solidFill>
                <a:latin typeface="Barlow" pitchFamily="34" charset="0"/>
                <a:ea typeface="Barlow" pitchFamily="34" charset="-122"/>
                <a:cs typeface="Barlow" pitchFamily="34" charset="-120"/>
              </a:rPr>
              <a:t> basada en la arquitectura de </a:t>
            </a:r>
            <a:pPr indent="0" marL="0">
              <a:lnSpc>
                <a:spcPts val="3100"/>
              </a:lnSpc>
              <a:buNone/>
            </a:pPr>
            <a:r>
              <a:rPr lang="en-US" sz="1900" b="1" dirty="0">
                <a:solidFill>
                  <a:srgbClr val="E0E4E6"/>
                </a:solidFill>
                <a:latin typeface="Barlow" pitchFamily="34" charset="0"/>
                <a:ea typeface="Barlow" pitchFamily="34" charset="-122"/>
                <a:cs typeface="Barlow" pitchFamily="34" charset="-120"/>
              </a:rPr>
              <a:t>Transformers</a:t>
            </a:r>
            <a:pPr indent="0" marL="0">
              <a:lnSpc>
                <a:spcPts val="3100"/>
              </a:lnSpc>
              <a:buNone/>
            </a:pPr>
            <a:r>
              <a:rPr lang="en-US" sz="1900" dirty="0">
                <a:solidFill>
                  <a:srgbClr val="E0E4E6"/>
                </a:solidFill>
                <a:latin typeface="Barlow" pitchFamily="34" charset="0"/>
                <a:ea typeface="Barlow" pitchFamily="34" charset="-122"/>
                <a:cs typeface="Barlow" pitchFamily="34" charset="-120"/>
              </a:rPr>
              <a:t>, que ofrece capacidades multilingües y soporta tareas como:</a:t>
            </a:r>
            <a:endParaRPr lang="en-US" sz="1900" dirty="0"/>
          </a:p>
        </p:txBody>
      </p:sp>
      <p:sp>
        <p:nvSpPr>
          <p:cNvPr id="5" name="Text 3"/>
          <p:cNvSpPr/>
          <p:nvPr/>
        </p:nvSpPr>
        <p:spPr>
          <a:xfrm>
            <a:off x="864037" y="4518065"/>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Transcripción</a:t>
            </a:r>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 de audio.</a:t>
            </a:r>
            <a:endParaRPr lang="en-US" sz="1900" dirty="0"/>
          </a:p>
        </p:txBody>
      </p:sp>
      <p:sp>
        <p:nvSpPr>
          <p:cNvPr id="6" name="Text 4"/>
          <p:cNvSpPr/>
          <p:nvPr/>
        </p:nvSpPr>
        <p:spPr>
          <a:xfrm>
            <a:off x="864037" y="4999434"/>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Traducción automática</a:t>
            </a:r>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 de texto a inglés desde otros idiomas hablados.</a:t>
            </a:r>
            <a:endParaRPr lang="en-US" sz="1900" dirty="0"/>
          </a:p>
        </p:txBody>
      </p:sp>
      <p:sp>
        <p:nvSpPr>
          <p:cNvPr id="7" name="Text 5"/>
          <p:cNvSpPr/>
          <p:nvPr/>
        </p:nvSpPr>
        <p:spPr>
          <a:xfrm>
            <a:off x="864037" y="5480804"/>
            <a:ext cx="1290232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Reconocimiento del idioma</a:t>
            </a:r>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 del audio de entrada.</a:t>
            </a:r>
            <a:endParaRPr lang="en-US" sz="1900" dirty="0"/>
          </a:p>
        </p:txBody>
      </p:sp>
      <p:sp>
        <p:nvSpPr>
          <p:cNvPr id="8" name="Text 6"/>
          <p:cNvSpPr/>
          <p:nvPr/>
        </p:nvSpPr>
        <p:spPr>
          <a:xfrm>
            <a:off x="864037" y="6153507"/>
            <a:ext cx="12902327" cy="790099"/>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Whisper está diseñado para aplicaciones prácticas como generación de subtítulos, accesibilidad para personas con discapacidades auditivas, asistentes virtuales, análisis de datos de audio, entre otros.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421850"/>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¿Cuál es su origen?</a:t>
            </a:r>
            <a:endParaRPr lang="en-US" sz="2150" dirty="0"/>
          </a:p>
        </p:txBody>
      </p:sp>
      <p:sp>
        <p:nvSpPr>
          <p:cNvPr id="4" name="Text 1"/>
          <p:cNvSpPr/>
          <p:nvPr/>
        </p:nvSpPr>
        <p:spPr>
          <a:xfrm>
            <a:off x="864037" y="3042404"/>
            <a:ext cx="7415927" cy="2765346"/>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Whisper es el resultado de los avances de OpenAI en modelos de lenguaje y procesamiento de datos secuenciales. Su desarrollo se basa en el éxito de los Transformers, arquitecturas que revolucionaron el campo del procesamiento del lenguaje natural (NLP). Whisper se apoya en su capacidad de manejar grandes volúmenes de datos para entrenar modelos que no solo comprenden texto, sino también </a:t>
            </a:r>
            <a:pPr indent="0" marL="0">
              <a:lnSpc>
                <a:spcPts val="3100"/>
              </a:lnSpc>
              <a:buNone/>
            </a:pPr>
            <a:r>
              <a:rPr lang="en-US" sz="1900" b="1" dirty="0">
                <a:solidFill>
                  <a:srgbClr val="E0E4E6"/>
                </a:solidFill>
                <a:latin typeface="Barlow" pitchFamily="34" charset="0"/>
                <a:ea typeface="Barlow" pitchFamily="34" charset="-122"/>
                <a:cs typeface="Barlow" pitchFamily="34" charset="-120"/>
              </a:rPr>
              <a:t>audio como entrada directa</a:t>
            </a:r>
            <a:pPr indent="0" marL="0">
              <a:lnSpc>
                <a:spcPts val="3100"/>
              </a:lnSpc>
              <a:buNone/>
            </a:pPr>
            <a:r>
              <a:rPr lang="en-US" sz="1900" dirty="0">
                <a:solidFill>
                  <a:srgbClr val="E0E4E6"/>
                </a:solidFill>
                <a:latin typeface="Barlow" pitchFamily="34" charset="0"/>
                <a:ea typeface="Barlow" pitchFamily="34" charset="-122"/>
                <a:cs typeface="Barlow" pitchFamily="34" charset="-120"/>
              </a:rPr>
              <a:t>.</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3057" y="802005"/>
            <a:ext cx="7033379" cy="631269"/>
          </a:xfrm>
          <a:prstGeom prst="rect">
            <a:avLst/>
          </a:prstGeom>
          <a:noFill/>
          <a:ln/>
        </p:spPr>
        <p:txBody>
          <a:bodyPr wrap="none" lIns="0" tIns="0" rIns="0" bIns="0" rtlCol="0" anchor="t"/>
          <a:lstStyle/>
          <a:p>
            <a:pPr indent="0" marL="0">
              <a:lnSpc>
                <a:spcPts val="4950"/>
              </a:lnSpc>
              <a:buNone/>
            </a:pPr>
            <a:r>
              <a:rPr lang="en-US" sz="3950" b="1" dirty="0">
                <a:solidFill>
                  <a:srgbClr val="F0FCFF"/>
                </a:solidFill>
                <a:latin typeface="Spline Sans Bold" pitchFamily="34" charset="0"/>
                <a:ea typeface="Spline Sans Bold" pitchFamily="34" charset="-122"/>
                <a:cs typeface="Spline Sans Bold" pitchFamily="34" charset="-120"/>
              </a:rPr>
              <a:t>2. Funcionamiento del Modelo</a:t>
            </a:r>
            <a:endParaRPr lang="en-US" sz="3950" dirty="0"/>
          </a:p>
        </p:txBody>
      </p:sp>
      <p:sp>
        <p:nvSpPr>
          <p:cNvPr id="4" name="Text 1"/>
          <p:cNvSpPr/>
          <p:nvPr/>
        </p:nvSpPr>
        <p:spPr>
          <a:xfrm>
            <a:off x="4453057" y="1774150"/>
            <a:ext cx="9381887" cy="454462"/>
          </a:xfrm>
          <a:prstGeom prst="rect">
            <a:avLst/>
          </a:prstGeom>
          <a:noFill/>
          <a:ln/>
        </p:spPr>
        <p:txBody>
          <a:bodyPr wrap="none" lIns="0" tIns="0" rIns="0" bIns="0" rtlCol="0" anchor="t"/>
          <a:lstStyle/>
          <a:p>
            <a:pPr indent="0" marL="0">
              <a:lnSpc>
                <a:spcPts val="3550"/>
              </a:lnSpc>
              <a:buNone/>
            </a:pPr>
            <a:r>
              <a:rPr lang="en-US" sz="2200" b="1" dirty="0">
                <a:solidFill>
                  <a:srgbClr val="E0E4E6"/>
                </a:solidFill>
                <a:latin typeface="Barlow" pitchFamily="34" charset="0"/>
                <a:ea typeface="Barlow" pitchFamily="34" charset="-122"/>
                <a:cs typeface="Barlow" pitchFamily="34" charset="-120"/>
              </a:rPr>
              <a:t>¿Cómo funciona el modelo?</a:t>
            </a:r>
            <a:endParaRPr lang="en-US" sz="2200" dirty="0"/>
          </a:p>
        </p:txBody>
      </p:sp>
      <p:sp>
        <p:nvSpPr>
          <p:cNvPr id="5" name="Text 2"/>
          <p:cNvSpPr/>
          <p:nvPr/>
        </p:nvSpPr>
        <p:spPr>
          <a:xfrm>
            <a:off x="4453057" y="2484239"/>
            <a:ext cx="9381887" cy="363617"/>
          </a:xfrm>
          <a:prstGeom prst="rect">
            <a:avLst/>
          </a:prstGeom>
          <a:noFill/>
          <a:ln/>
        </p:spPr>
        <p:txBody>
          <a:bodyPr wrap="none" lIns="0" tIns="0" rIns="0" bIns="0" rtlCol="0" anchor="t"/>
          <a:lstStyle/>
          <a:p>
            <a:pPr indent="0" marL="0">
              <a:lnSpc>
                <a:spcPts val="2850"/>
              </a:lnSpc>
              <a:buNone/>
            </a:pPr>
            <a:r>
              <a:rPr lang="en-US" sz="1750" dirty="0">
                <a:solidFill>
                  <a:srgbClr val="E0E4E6"/>
                </a:solidFill>
                <a:latin typeface="Barlow" pitchFamily="34" charset="0"/>
                <a:ea typeface="Barlow" pitchFamily="34" charset="-122"/>
                <a:cs typeface="Barlow" pitchFamily="34" charset="-120"/>
              </a:rPr>
              <a:t>Whisper convierte datos de audio en texto mediante los siguientes pasos:</a:t>
            </a:r>
            <a:endParaRPr lang="en-US" sz="1750" dirty="0"/>
          </a:p>
        </p:txBody>
      </p:sp>
      <p:sp>
        <p:nvSpPr>
          <p:cNvPr id="6" name="Shape 3"/>
          <p:cNvSpPr/>
          <p:nvPr/>
        </p:nvSpPr>
        <p:spPr>
          <a:xfrm>
            <a:off x="4453057" y="3359110"/>
            <a:ext cx="511373" cy="511373"/>
          </a:xfrm>
          <a:prstGeom prst="roundRect">
            <a:avLst>
              <a:gd name="adj" fmla="val 66670"/>
            </a:avLst>
          </a:prstGeom>
          <a:solidFill>
            <a:srgbClr val="0A081B"/>
          </a:solidFill>
          <a:ln w="22860">
            <a:solidFill>
              <a:srgbClr val="16FFBB"/>
            </a:solidFill>
            <a:prstDash val="solid"/>
          </a:ln>
        </p:spPr>
      </p:sp>
      <p:sp>
        <p:nvSpPr>
          <p:cNvPr id="7" name="Text 4"/>
          <p:cNvSpPr/>
          <p:nvPr/>
        </p:nvSpPr>
        <p:spPr>
          <a:xfrm>
            <a:off x="4643199" y="3463290"/>
            <a:ext cx="131088" cy="303014"/>
          </a:xfrm>
          <a:prstGeom prst="rect">
            <a:avLst/>
          </a:prstGeom>
          <a:noFill/>
          <a:ln/>
        </p:spPr>
        <p:txBody>
          <a:bodyPr wrap="none" lIns="0" tIns="0" rIns="0" bIns="0" rtlCol="0" anchor="t"/>
          <a:lstStyle/>
          <a:p>
            <a:pPr algn="ctr" indent="0" marL="0">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1</a:t>
            </a:r>
            <a:endParaRPr lang="en-US" sz="2350" dirty="0"/>
          </a:p>
        </p:txBody>
      </p:sp>
      <p:sp>
        <p:nvSpPr>
          <p:cNvPr id="8" name="Text 5"/>
          <p:cNvSpPr/>
          <p:nvPr/>
        </p:nvSpPr>
        <p:spPr>
          <a:xfrm>
            <a:off x="5191601" y="3359110"/>
            <a:ext cx="3614380" cy="315635"/>
          </a:xfrm>
          <a:prstGeom prst="rect">
            <a:avLst/>
          </a:prstGeom>
          <a:noFill/>
          <a:ln/>
        </p:spPr>
        <p:txBody>
          <a:bodyPr wrap="none" lIns="0" tIns="0" rIns="0" bIns="0" rtlCol="0" anchor="t"/>
          <a:lstStyle/>
          <a:p>
            <a:pPr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1. Preprocesamiento del audio</a:t>
            </a:r>
            <a:pPr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a:t>
            </a:r>
            <a:endParaRPr lang="en-US" sz="1950" dirty="0"/>
          </a:p>
        </p:txBody>
      </p:sp>
      <p:sp>
        <p:nvSpPr>
          <p:cNvPr id="9" name="Text 6"/>
          <p:cNvSpPr/>
          <p:nvPr/>
        </p:nvSpPr>
        <p:spPr>
          <a:xfrm>
            <a:off x="5191601" y="3811072"/>
            <a:ext cx="3838813" cy="1454467"/>
          </a:xfrm>
          <a:prstGeom prst="rect">
            <a:avLst/>
          </a:prstGeom>
          <a:noFill/>
          <a:ln/>
        </p:spPr>
        <p:txBody>
          <a:bodyPr wrap="square" lIns="0" tIns="0" rIns="0" bIns="0" rtlCol="0" anchor="t"/>
          <a:lstStyle/>
          <a:p>
            <a:pPr indent="0" marL="0">
              <a:lnSpc>
                <a:spcPts val="2850"/>
              </a:lnSpc>
              <a:buNone/>
            </a:pPr>
            <a:r>
              <a:rPr lang="en-US" sz="1750" dirty="0">
                <a:solidFill>
                  <a:srgbClr val="E0E4E6"/>
                </a:solidFill>
                <a:latin typeface="Barlow" pitchFamily="34" charset="0"/>
                <a:ea typeface="Barlow" pitchFamily="34" charset="-122"/>
                <a:cs typeface="Barlow" pitchFamily="34" charset="-120"/>
              </a:rPr>
              <a:t>El audio es transformado en espectrogramas (representaciones visuales de las frecuencias en el tiempo).</a:t>
            </a:r>
            <a:endParaRPr lang="en-US" sz="1750" dirty="0"/>
          </a:p>
        </p:txBody>
      </p:sp>
      <p:sp>
        <p:nvSpPr>
          <p:cNvPr id="10" name="Shape 7"/>
          <p:cNvSpPr/>
          <p:nvPr/>
        </p:nvSpPr>
        <p:spPr>
          <a:xfrm>
            <a:off x="9257586" y="3359110"/>
            <a:ext cx="511373" cy="511373"/>
          </a:xfrm>
          <a:prstGeom prst="roundRect">
            <a:avLst>
              <a:gd name="adj" fmla="val 66670"/>
            </a:avLst>
          </a:prstGeom>
          <a:solidFill>
            <a:srgbClr val="0A081B"/>
          </a:solidFill>
          <a:ln w="22860">
            <a:solidFill>
              <a:srgbClr val="29DDDA"/>
            </a:solidFill>
            <a:prstDash val="solid"/>
          </a:ln>
        </p:spPr>
      </p:sp>
      <p:sp>
        <p:nvSpPr>
          <p:cNvPr id="11" name="Text 8"/>
          <p:cNvSpPr/>
          <p:nvPr/>
        </p:nvSpPr>
        <p:spPr>
          <a:xfrm>
            <a:off x="9428917" y="3463290"/>
            <a:ext cx="168593" cy="303014"/>
          </a:xfrm>
          <a:prstGeom prst="rect">
            <a:avLst/>
          </a:prstGeom>
          <a:noFill/>
          <a:ln/>
        </p:spPr>
        <p:txBody>
          <a:bodyPr wrap="none" lIns="0" tIns="0" rIns="0" bIns="0" rtlCol="0" anchor="t"/>
          <a:lstStyle/>
          <a:p>
            <a:pPr algn="ctr" indent="0" marL="0">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2</a:t>
            </a:r>
            <a:endParaRPr lang="en-US" sz="2350" dirty="0"/>
          </a:p>
        </p:txBody>
      </p:sp>
      <p:sp>
        <p:nvSpPr>
          <p:cNvPr id="12" name="Text 9"/>
          <p:cNvSpPr/>
          <p:nvPr/>
        </p:nvSpPr>
        <p:spPr>
          <a:xfrm>
            <a:off x="9996130" y="3359110"/>
            <a:ext cx="2525316" cy="315635"/>
          </a:xfrm>
          <a:prstGeom prst="rect">
            <a:avLst/>
          </a:prstGeom>
          <a:noFill/>
          <a:ln/>
        </p:spPr>
        <p:txBody>
          <a:bodyPr wrap="none" lIns="0" tIns="0" rIns="0" bIns="0" rtlCol="0" anchor="t"/>
          <a:lstStyle/>
          <a:p>
            <a:pPr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Codificación</a:t>
            </a:r>
            <a:pPr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a:t>
            </a:r>
            <a:endParaRPr lang="en-US" sz="1950" dirty="0"/>
          </a:p>
        </p:txBody>
      </p:sp>
      <p:sp>
        <p:nvSpPr>
          <p:cNvPr id="13" name="Text 10"/>
          <p:cNvSpPr/>
          <p:nvPr/>
        </p:nvSpPr>
        <p:spPr>
          <a:xfrm>
            <a:off x="9996130" y="3811072"/>
            <a:ext cx="3838813" cy="1454467"/>
          </a:xfrm>
          <a:prstGeom prst="rect">
            <a:avLst/>
          </a:prstGeom>
          <a:noFill/>
          <a:ln/>
        </p:spPr>
        <p:txBody>
          <a:bodyPr wrap="square" lIns="0" tIns="0" rIns="0" bIns="0" rtlCol="0" anchor="t"/>
          <a:lstStyle/>
          <a:p>
            <a:pPr indent="0" marL="0">
              <a:lnSpc>
                <a:spcPts val="2850"/>
              </a:lnSpc>
              <a:buNone/>
            </a:pPr>
            <a:r>
              <a:rPr lang="en-US" sz="1750" dirty="0">
                <a:solidFill>
                  <a:srgbClr val="E0E4E6"/>
                </a:solidFill>
                <a:latin typeface="Barlow" pitchFamily="34" charset="0"/>
                <a:ea typeface="Barlow" pitchFamily="34" charset="-122"/>
                <a:cs typeface="Barlow" pitchFamily="34" charset="-120"/>
              </a:rPr>
              <a:t>Los espectrogramas son procesados por un </a:t>
            </a:r>
            <a:pPr indent="0" marL="0">
              <a:lnSpc>
                <a:spcPts val="2850"/>
              </a:lnSpc>
              <a:buNone/>
            </a:pPr>
            <a:r>
              <a:rPr lang="en-US" sz="1750" b="1" dirty="0">
                <a:solidFill>
                  <a:srgbClr val="E0E4E6"/>
                </a:solidFill>
                <a:latin typeface="Barlow" pitchFamily="34" charset="0"/>
                <a:ea typeface="Barlow" pitchFamily="34" charset="-122"/>
                <a:cs typeface="Barlow" pitchFamily="34" charset="-120"/>
              </a:rPr>
              <a:t>codificador</a:t>
            </a:r>
            <a:pPr indent="0" marL="0">
              <a:lnSpc>
                <a:spcPts val="2850"/>
              </a:lnSpc>
              <a:buNone/>
            </a:pPr>
            <a:r>
              <a:rPr lang="en-US" sz="1750" dirty="0">
                <a:solidFill>
                  <a:srgbClr val="E0E4E6"/>
                </a:solidFill>
                <a:latin typeface="Barlow" pitchFamily="34" charset="0"/>
                <a:ea typeface="Barlow" pitchFamily="34" charset="-122"/>
                <a:cs typeface="Barlow" pitchFamily="34" charset="-120"/>
              </a:rPr>
              <a:t> (encoder), que genera representaciones internas del audio.</a:t>
            </a:r>
            <a:endParaRPr lang="en-US" sz="1750" dirty="0"/>
          </a:p>
        </p:txBody>
      </p:sp>
      <p:sp>
        <p:nvSpPr>
          <p:cNvPr id="14" name="Shape 11"/>
          <p:cNvSpPr/>
          <p:nvPr/>
        </p:nvSpPr>
        <p:spPr>
          <a:xfrm>
            <a:off x="4453057" y="5748338"/>
            <a:ext cx="511373" cy="511373"/>
          </a:xfrm>
          <a:prstGeom prst="roundRect">
            <a:avLst>
              <a:gd name="adj" fmla="val 66670"/>
            </a:avLst>
          </a:prstGeom>
          <a:solidFill>
            <a:srgbClr val="0A081B"/>
          </a:solidFill>
          <a:ln w="22860">
            <a:solidFill>
              <a:srgbClr val="37A7E7"/>
            </a:solidFill>
            <a:prstDash val="solid"/>
          </a:ln>
        </p:spPr>
      </p:sp>
      <p:sp>
        <p:nvSpPr>
          <p:cNvPr id="15" name="Text 12"/>
          <p:cNvSpPr/>
          <p:nvPr/>
        </p:nvSpPr>
        <p:spPr>
          <a:xfrm>
            <a:off x="4619982" y="5852517"/>
            <a:ext cx="177522" cy="303014"/>
          </a:xfrm>
          <a:prstGeom prst="rect">
            <a:avLst/>
          </a:prstGeom>
          <a:noFill/>
          <a:ln/>
        </p:spPr>
        <p:txBody>
          <a:bodyPr wrap="none" lIns="0" tIns="0" rIns="0" bIns="0" rtlCol="0" anchor="t"/>
          <a:lstStyle/>
          <a:p>
            <a:pPr algn="ctr" indent="0" marL="0">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3</a:t>
            </a:r>
            <a:endParaRPr lang="en-US" sz="2350" dirty="0"/>
          </a:p>
        </p:txBody>
      </p:sp>
      <p:sp>
        <p:nvSpPr>
          <p:cNvPr id="16" name="Text 13"/>
          <p:cNvSpPr/>
          <p:nvPr/>
        </p:nvSpPr>
        <p:spPr>
          <a:xfrm>
            <a:off x="5191601" y="5748338"/>
            <a:ext cx="2525316" cy="315635"/>
          </a:xfrm>
          <a:prstGeom prst="rect">
            <a:avLst/>
          </a:prstGeom>
          <a:noFill/>
          <a:ln/>
        </p:spPr>
        <p:txBody>
          <a:bodyPr wrap="none" lIns="0" tIns="0" rIns="0" bIns="0" rtlCol="0" anchor="t"/>
          <a:lstStyle/>
          <a:p>
            <a:pPr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Decodificación</a:t>
            </a:r>
            <a:pPr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a:t>
            </a:r>
            <a:endParaRPr lang="en-US" sz="1950" dirty="0"/>
          </a:p>
        </p:txBody>
      </p:sp>
      <p:sp>
        <p:nvSpPr>
          <p:cNvPr id="17" name="Text 14"/>
          <p:cNvSpPr/>
          <p:nvPr/>
        </p:nvSpPr>
        <p:spPr>
          <a:xfrm>
            <a:off x="5191601" y="6200299"/>
            <a:ext cx="3838813" cy="1090851"/>
          </a:xfrm>
          <a:prstGeom prst="rect">
            <a:avLst/>
          </a:prstGeom>
          <a:noFill/>
          <a:ln/>
        </p:spPr>
        <p:txBody>
          <a:bodyPr wrap="square" lIns="0" tIns="0" rIns="0" bIns="0" rtlCol="0" anchor="t"/>
          <a:lstStyle/>
          <a:p>
            <a:pPr indent="0" marL="0">
              <a:lnSpc>
                <a:spcPts val="2850"/>
              </a:lnSpc>
              <a:buNone/>
            </a:pPr>
            <a:r>
              <a:rPr lang="en-US" sz="1750" dirty="0">
                <a:solidFill>
                  <a:srgbClr val="E0E4E6"/>
                </a:solidFill>
                <a:latin typeface="Barlow" pitchFamily="34" charset="0"/>
                <a:ea typeface="Barlow" pitchFamily="34" charset="-122"/>
                <a:cs typeface="Barlow" pitchFamily="34" charset="-120"/>
              </a:rPr>
              <a:t>Un </a:t>
            </a:r>
            <a:pPr indent="0" marL="0">
              <a:lnSpc>
                <a:spcPts val="2850"/>
              </a:lnSpc>
              <a:buNone/>
            </a:pPr>
            <a:r>
              <a:rPr lang="en-US" sz="1750" b="1" dirty="0">
                <a:solidFill>
                  <a:srgbClr val="E0E4E6"/>
                </a:solidFill>
                <a:latin typeface="Barlow" pitchFamily="34" charset="0"/>
                <a:ea typeface="Barlow" pitchFamily="34" charset="-122"/>
                <a:cs typeface="Barlow" pitchFamily="34" charset="-120"/>
              </a:rPr>
              <a:t>decodificador</a:t>
            </a:r>
            <a:pPr indent="0" marL="0">
              <a:lnSpc>
                <a:spcPts val="2850"/>
              </a:lnSpc>
              <a:buNone/>
            </a:pPr>
            <a:r>
              <a:rPr lang="en-US" sz="1750" dirty="0">
                <a:solidFill>
                  <a:srgbClr val="E0E4E6"/>
                </a:solidFill>
                <a:latin typeface="Barlow" pitchFamily="34" charset="0"/>
                <a:ea typeface="Barlow" pitchFamily="34" charset="-122"/>
                <a:cs typeface="Barlow" pitchFamily="34" charset="-120"/>
              </a:rPr>
              <a:t> traduce esas representaciones en texto o tokens que representan palabras.</a:t>
            </a:r>
            <a:endParaRPr lang="en-US" sz="1750" dirty="0"/>
          </a:p>
        </p:txBody>
      </p:sp>
      <p:sp>
        <p:nvSpPr>
          <p:cNvPr id="18" name="Shape 15"/>
          <p:cNvSpPr/>
          <p:nvPr/>
        </p:nvSpPr>
        <p:spPr>
          <a:xfrm>
            <a:off x="9257586" y="5748338"/>
            <a:ext cx="511373" cy="511373"/>
          </a:xfrm>
          <a:prstGeom prst="roundRect">
            <a:avLst>
              <a:gd name="adj" fmla="val 66670"/>
            </a:avLst>
          </a:prstGeom>
          <a:solidFill>
            <a:srgbClr val="0A081B"/>
          </a:solidFill>
          <a:ln w="22860">
            <a:solidFill>
              <a:srgbClr val="091231"/>
            </a:solidFill>
            <a:prstDash val="solid"/>
          </a:ln>
        </p:spPr>
      </p:sp>
      <p:sp>
        <p:nvSpPr>
          <p:cNvPr id="19" name="Text 16"/>
          <p:cNvSpPr/>
          <p:nvPr/>
        </p:nvSpPr>
        <p:spPr>
          <a:xfrm>
            <a:off x="9427607" y="5852517"/>
            <a:ext cx="171212" cy="303014"/>
          </a:xfrm>
          <a:prstGeom prst="rect">
            <a:avLst/>
          </a:prstGeom>
          <a:noFill/>
          <a:ln/>
        </p:spPr>
        <p:txBody>
          <a:bodyPr wrap="none" lIns="0" tIns="0" rIns="0" bIns="0" rtlCol="0" anchor="t"/>
          <a:lstStyle/>
          <a:p>
            <a:pPr algn="ctr" indent="0" marL="0">
              <a:lnSpc>
                <a:spcPts val="2350"/>
              </a:lnSpc>
              <a:buNone/>
            </a:pPr>
            <a:r>
              <a:rPr lang="en-US" sz="2350" b="1" dirty="0">
                <a:solidFill>
                  <a:srgbClr val="E0E4E6"/>
                </a:solidFill>
                <a:latin typeface="Spline Sans Bold" pitchFamily="34" charset="0"/>
                <a:ea typeface="Spline Sans Bold" pitchFamily="34" charset="-122"/>
                <a:cs typeface="Spline Sans Bold" pitchFamily="34" charset="-120"/>
              </a:rPr>
              <a:t>4</a:t>
            </a:r>
            <a:endParaRPr lang="en-US" sz="2350" dirty="0"/>
          </a:p>
        </p:txBody>
      </p:sp>
      <p:sp>
        <p:nvSpPr>
          <p:cNvPr id="20" name="Text 17"/>
          <p:cNvSpPr/>
          <p:nvPr/>
        </p:nvSpPr>
        <p:spPr>
          <a:xfrm>
            <a:off x="9996130" y="5748338"/>
            <a:ext cx="3016687" cy="315635"/>
          </a:xfrm>
          <a:prstGeom prst="rect">
            <a:avLst/>
          </a:prstGeom>
          <a:noFill/>
          <a:ln/>
        </p:spPr>
        <p:txBody>
          <a:bodyPr wrap="none" lIns="0" tIns="0" rIns="0" bIns="0" rtlCol="0" anchor="t"/>
          <a:lstStyle/>
          <a:p>
            <a:pPr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Mecanismos de atención</a:t>
            </a:r>
            <a:pPr indent="0" marL="0">
              <a:lnSpc>
                <a:spcPts val="2450"/>
              </a:lnSpc>
              <a:buNone/>
            </a:pPr>
            <a:r>
              <a:rPr lang="en-US" sz="1950" b="1" dirty="0">
                <a:solidFill>
                  <a:srgbClr val="E0E4E6"/>
                </a:solidFill>
                <a:latin typeface="Spline Sans Bold" pitchFamily="34" charset="0"/>
                <a:ea typeface="Spline Sans Bold" pitchFamily="34" charset="-122"/>
                <a:cs typeface="Spline Sans Bold" pitchFamily="34" charset="-120"/>
              </a:rPr>
              <a:t>:</a:t>
            </a:r>
            <a:endParaRPr lang="en-US" sz="1950" dirty="0"/>
          </a:p>
        </p:txBody>
      </p:sp>
      <p:sp>
        <p:nvSpPr>
          <p:cNvPr id="21" name="Text 18"/>
          <p:cNvSpPr/>
          <p:nvPr/>
        </p:nvSpPr>
        <p:spPr>
          <a:xfrm>
            <a:off x="9996130" y="6200299"/>
            <a:ext cx="3838813" cy="727234"/>
          </a:xfrm>
          <a:prstGeom prst="rect">
            <a:avLst/>
          </a:prstGeom>
          <a:noFill/>
          <a:ln/>
        </p:spPr>
        <p:txBody>
          <a:bodyPr wrap="square" lIns="0" tIns="0" rIns="0" bIns="0" rtlCol="0" anchor="t"/>
          <a:lstStyle/>
          <a:p>
            <a:pPr indent="0" marL="0">
              <a:lnSpc>
                <a:spcPts val="2850"/>
              </a:lnSpc>
              <a:buNone/>
            </a:pPr>
            <a:r>
              <a:rPr lang="en-US" sz="1750" dirty="0">
                <a:solidFill>
                  <a:srgbClr val="E0E4E6"/>
                </a:solidFill>
                <a:latin typeface="Barlow" pitchFamily="34" charset="0"/>
                <a:ea typeface="Barlow" pitchFamily="34" charset="-122"/>
                <a:cs typeface="Barlow" pitchFamily="34" charset="-120"/>
              </a:rPr>
              <a:t>Se enfoca en las partes relevantes del audio para generar texto preciso.</a:t>
            </a:r>
            <a:endParaRPr lang="en-US" sz="1750" dirty="0"/>
          </a:p>
        </p:txBody>
      </p:sp>
      <p:sp>
        <p:nvSpPr>
          <p:cNvPr id="22" name="Text 19"/>
          <p:cNvSpPr/>
          <p:nvPr/>
        </p:nvSpPr>
        <p:spPr>
          <a:xfrm>
            <a:off x="9996130" y="7063859"/>
            <a:ext cx="3838813" cy="363617"/>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569958"/>
            <a:ext cx="7109936"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Funcionamiento del Modelo</a:t>
            </a:r>
            <a:endParaRPr lang="en-US" sz="4300" dirty="0"/>
          </a:p>
        </p:txBody>
      </p:sp>
      <p:sp>
        <p:nvSpPr>
          <p:cNvPr id="3" name="Text 1"/>
          <p:cNvSpPr/>
          <p:nvPr/>
        </p:nvSpPr>
        <p:spPr>
          <a:xfrm>
            <a:off x="864037" y="2872859"/>
            <a:ext cx="2895124"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¿Cómo fue entrenado?</a:t>
            </a:r>
            <a:endParaRPr lang="en-US" sz="2150" dirty="0"/>
          </a:p>
        </p:txBody>
      </p:sp>
      <p:sp>
        <p:nvSpPr>
          <p:cNvPr id="4" name="Text 2"/>
          <p:cNvSpPr/>
          <p:nvPr/>
        </p:nvSpPr>
        <p:spPr>
          <a:xfrm>
            <a:off x="864037" y="3462576"/>
            <a:ext cx="6150054"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Whisper fue entrenado en un proceso supervisado y semi-supervisado.</a:t>
            </a:r>
            <a:endParaRPr lang="en-US" sz="1900" dirty="0"/>
          </a:p>
        </p:txBody>
      </p:sp>
      <p:sp>
        <p:nvSpPr>
          <p:cNvPr id="5" name="Text 3"/>
          <p:cNvSpPr/>
          <p:nvPr/>
        </p:nvSpPr>
        <p:spPr>
          <a:xfrm>
            <a:off x="864037" y="4338995"/>
            <a:ext cx="6150054"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Utilizó un </a:t>
            </a:r>
            <a:pPr algn="l" indent="0" marL="0">
              <a:lnSpc>
                <a:spcPts val="3100"/>
              </a:lnSpc>
              <a:buNone/>
            </a:pPr>
            <a:r>
              <a:rPr lang="en-US" sz="1900" b="1" dirty="0">
                <a:solidFill>
                  <a:srgbClr val="E0E4E6"/>
                </a:solidFill>
                <a:latin typeface="Barlow" pitchFamily="34" charset="0"/>
                <a:ea typeface="Barlow" pitchFamily="34" charset="-122"/>
                <a:cs typeface="Barlow" pitchFamily="34" charset="-120"/>
              </a:rPr>
              <a:t>dataset masivo</a:t>
            </a:r>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 que incluye 680,000 horas de audio etiquetado en múltiples idiomas y formatos.</a:t>
            </a:r>
            <a:endParaRPr lang="en-US" sz="1900" dirty="0"/>
          </a:p>
        </p:txBody>
      </p:sp>
      <p:sp>
        <p:nvSpPr>
          <p:cNvPr id="6" name="Text 4"/>
          <p:cNvSpPr/>
          <p:nvPr/>
        </p:nvSpPr>
        <p:spPr>
          <a:xfrm>
            <a:off x="864037" y="5215414"/>
            <a:ext cx="6150054" cy="1185148"/>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La arquitectura fue optimizada para manejar datos con ruido, lo que lo hace robusto frente a variaciones de calidad en los audios.</a:t>
            </a:r>
            <a:endParaRPr lang="en-US" sz="1900" dirty="0"/>
          </a:p>
        </p:txBody>
      </p:sp>
      <p:sp>
        <p:nvSpPr>
          <p:cNvPr id="7" name="Text 5"/>
          <p:cNvSpPr/>
          <p:nvPr/>
        </p:nvSpPr>
        <p:spPr>
          <a:xfrm>
            <a:off x="7623929" y="2872859"/>
            <a:ext cx="3958352"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¿Con qué datos fue entrenado?</a:t>
            </a:r>
            <a:endParaRPr lang="en-US" sz="2150" dirty="0"/>
          </a:p>
        </p:txBody>
      </p:sp>
      <p:sp>
        <p:nvSpPr>
          <p:cNvPr id="8" name="Text 6"/>
          <p:cNvSpPr/>
          <p:nvPr/>
        </p:nvSpPr>
        <p:spPr>
          <a:xfrm>
            <a:off x="7623929" y="3462576"/>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Los datos provienen de audios públicos, como:</a:t>
            </a:r>
            <a:endParaRPr lang="en-US" sz="1900" dirty="0"/>
          </a:p>
        </p:txBody>
      </p:sp>
      <p:sp>
        <p:nvSpPr>
          <p:cNvPr id="9" name="Text 7"/>
          <p:cNvSpPr/>
          <p:nvPr/>
        </p:nvSpPr>
        <p:spPr>
          <a:xfrm>
            <a:off x="7623929" y="3943945"/>
            <a:ext cx="6150054" cy="395049"/>
          </a:xfrm>
          <a:prstGeom prst="rect">
            <a:avLst/>
          </a:prstGeom>
          <a:noFill/>
          <a:ln/>
        </p:spPr>
        <p:txBody>
          <a:bodyPr wrap="none" lIns="0" tIns="0" rIns="0" bIns="0" rtlCol="0" anchor="t"/>
          <a:lstStyle/>
          <a:p>
            <a:pPr algn="l" lvl="1" marL="6858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Podcasts.</a:t>
            </a:r>
            <a:endParaRPr lang="en-US" sz="1900" dirty="0"/>
          </a:p>
        </p:txBody>
      </p:sp>
      <p:sp>
        <p:nvSpPr>
          <p:cNvPr id="10" name="Text 8"/>
          <p:cNvSpPr/>
          <p:nvPr/>
        </p:nvSpPr>
        <p:spPr>
          <a:xfrm>
            <a:off x="7623929" y="4425315"/>
            <a:ext cx="6150054" cy="395049"/>
          </a:xfrm>
          <a:prstGeom prst="rect">
            <a:avLst/>
          </a:prstGeom>
          <a:noFill/>
          <a:ln/>
        </p:spPr>
        <p:txBody>
          <a:bodyPr wrap="none" lIns="0" tIns="0" rIns="0" bIns="0" rtlCol="0" anchor="t"/>
          <a:lstStyle/>
          <a:p>
            <a:pPr algn="l" lvl="1" marL="6858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Videos en línea.</a:t>
            </a:r>
            <a:endParaRPr lang="en-US" sz="1900" dirty="0"/>
          </a:p>
        </p:txBody>
      </p:sp>
      <p:sp>
        <p:nvSpPr>
          <p:cNvPr id="11" name="Text 9"/>
          <p:cNvSpPr/>
          <p:nvPr/>
        </p:nvSpPr>
        <p:spPr>
          <a:xfrm>
            <a:off x="7623929" y="4906685"/>
            <a:ext cx="6150054" cy="395049"/>
          </a:xfrm>
          <a:prstGeom prst="rect">
            <a:avLst/>
          </a:prstGeom>
          <a:noFill/>
          <a:ln/>
        </p:spPr>
        <p:txBody>
          <a:bodyPr wrap="none" lIns="0" tIns="0" rIns="0" bIns="0" rtlCol="0" anchor="t"/>
          <a:lstStyle/>
          <a:p>
            <a:pPr algn="l" lvl="1" marL="6858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Grabaciones educativas.</a:t>
            </a:r>
            <a:endParaRPr lang="en-US" sz="1900" dirty="0"/>
          </a:p>
        </p:txBody>
      </p:sp>
      <p:sp>
        <p:nvSpPr>
          <p:cNvPr id="12" name="Text 10"/>
          <p:cNvSpPr/>
          <p:nvPr/>
        </p:nvSpPr>
        <p:spPr>
          <a:xfrm>
            <a:off x="7623929" y="5388054"/>
            <a:ext cx="6150054" cy="1185148"/>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El dataset fue cuidadosamente curado para cubrir múltiples idiomas y dialectos, asegurando resultados multilingües precisos.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75679"/>
          </a:xfrm>
          <a:prstGeom prst="rect">
            <a:avLst/>
          </a:prstGeom>
        </p:spPr>
      </p:pic>
      <p:sp>
        <p:nvSpPr>
          <p:cNvPr id="3" name="Text 0"/>
          <p:cNvSpPr/>
          <p:nvPr/>
        </p:nvSpPr>
        <p:spPr>
          <a:xfrm>
            <a:off x="721162" y="3142655"/>
            <a:ext cx="5215057" cy="572333"/>
          </a:xfrm>
          <a:prstGeom prst="rect">
            <a:avLst/>
          </a:prstGeom>
          <a:noFill/>
          <a:ln/>
        </p:spPr>
        <p:txBody>
          <a:bodyPr wrap="none" lIns="0" tIns="0" rIns="0" bIns="0" rtlCol="0" anchor="t"/>
          <a:lstStyle/>
          <a:p>
            <a:pPr indent="0" marL="0">
              <a:lnSpc>
                <a:spcPts val="4500"/>
              </a:lnSpc>
              <a:buNone/>
            </a:pPr>
            <a:r>
              <a:rPr lang="en-US" sz="3600" b="1" dirty="0">
                <a:solidFill>
                  <a:srgbClr val="F0FCFF"/>
                </a:solidFill>
                <a:latin typeface="Spline Sans Bold" pitchFamily="34" charset="0"/>
                <a:ea typeface="Spline Sans Bold" pitchFamily="34" charset="-122"/>
                <a:cs typeface="Spline Sans Bold" pitchFamily="34" charset="-120"/>
              </a:rPr>
              <a:t>3. Implementación y Uso</a:t>
            </a:r>
            <a:endParaRPr lang="en-US" sz="3600" dirty="0"/>
          </a:p>
        </p:txBody>
      </p:sp>
      <p:sp>
        <p:nvSpPr>
          <p:cNvPr id="4" name="Text 1"/>
          <p:cNvSpPr/>
          <p:nvPr/>
        </p:nvSpPr>
        <p:spPr>
          <a:xfrm>
            <a:off x="721162" y="4024074"/>
            <a:ext cx="13188077" cy="411956"/>
          </a:xfrm>
          <a:prstGeom prst="rect">
            <a:avLst/>
          </a:prstGeom>
          <a:noFill/>
          <a:ln/>
        </p:spPr>
        <p:txBody>
          <a:bodyPr wrap="none" lIns="0" tIns="0" rIns="0" bIns="0" rtlCol="0" anchor="t"/>
          <a:lstStyle/>
          <a:p>
            <a:pPr indent="0" marL="0">
              <a:lnSpc>
                <a:spcPts val="3200"/>
              </a:lnSpc>
              <a:buNone/>
            </a:pPr>
            <a:r>
              <a:rPr lang="en-US" sz="2000" b="1" dirty="0">
                <a:solidFill>
                  <a:srgbClr val="E0E4E6"/>
                </a:solidFill>
                <a:latin typeface="Barlow" pitchFamily="34" charset="0"/>
                <a:ea typeface="Barlow" pitchFamily="34" charset="-122"/>
                <a:cs typeface="Barlow" pitchFamily="34" charset="-120"/>
              </a:rPr>
              <a:t>¿Cómo se implementa y utiliza el modelo?</a:t>
            </a:r>
            <a:endParaRPr lang="en-US" sz="2000" dirty="0"/>
          </a:p>
        </p:txBody>
      </p:sp>
      <p:sp>
        <p:nvSpPr>
          <p:cNvPr id="5" name="Text 2"/>
          <p:cNvSpPr/>
          <p:nvPr/>
        </p:nvSpPr>
        <p:spPr>
          <a:xfrm>
            <a:off x="721162" y="4667845"/>
            <a:ext cx="13188077" cy="329684"/>
          </a:xfrm>
          <a:prstGeom prst="rect">
            <a:avLst/>
          </a:prstGeom>
          <a:noFill/>
          <a:ln/>
        </p:spPr>
        <p:txBody>
          <a:bodyPr wrap="none" lIns="0" tIns="0" rIns="0" bIns="0" rtlCol="0" anchor="t"/>
          <a:lstStyle/>
          <a:p>
            <a:pPr indent="0" marL="0">
              <a:lnSpc>
                <a:spcPts val="2550"/>
              </a:lnSpc>
              <a:buNone/>
            </a:pPr>
            <a:r>
              <a:rPr lang="en-US" sz="1600" dirty="0">
                <a:solidFill>
                  <a:srgbClr val="E0E4E6"/>
                </a:solidFill>
                <a:latin typeface="Barlow" pitchFamily="34" charset="0"/>
                <a:ea typeface="Barlow" pitchFamily="34" charset="-122"/>
                <a:cs typeface="Barlow" pitchFamily="34" charset="-120"/>
              </a:rPr>
              <a:t>Whisper puede integrarse fácilmente en aplicaciones Python utilizando la biblioteca </a:t>
            </a:r>
            <a:pPr indent="0" marL="0">
              <a:lnSpc>
                <a:spcPts val="2550"/>
              </a:lnSpc>
              <a:buNone/>
            </a:pPr>
            <a:r>
              <a:rPr lang="en-US" sz="1600" dirty="0">
                <a:solidFill>
                  <a:srgbClr val="E0E4E6"/>
                </a:solidFill>
                <a:highlight>
                  <a:srgbClr val="004D36"/>
                </a:highlight>
                <a:latin typeface="Consolas" pitchFamily="34" charset="0"/>
                <a:ea typeface="Consolas" pitchFamily="34" charset="-122"/>
                <a:cs typeface="Consolas" pitchFamily="34" charset="-120"/>
              </a:rPr>
              <a:t>openai-whisper</a:t>
            </a:r>
            <a:pPr indent="0" marL="0">
              <a:lnSpc>
                <a:spcPts val="2550"/>
              </a:lnSpc>
              <a:buNone/>
            </a:pPr>
            <a:r>
              <a:rPr lang="en-US" sz="1600" dirty="0">
                <a:solidFill>
                  <a:srgbClr val="E0E4E6"/>
                </a:solidFill>
                <a:latin typeface="Barlow" pitchFamily="34" charset="0"/>
                <a:ea typeface="Barlow" pitchFamily="34" charset="-122"/>
                <a:cs typeface="Barlow" pitchFamily="34" charset="-120"/>
              </a:rPr>
              <a:t>:</a:t>
            </a:r>
            <a:endParaRPr lang="en-US" sz="1600" dirty="0"/>
          </a:p>
        </p:txBody>
      </p:sp>
      <p:sp>
        <p:nvSpPr>
          <p:cNvPr id="6" name="Shape 3"/>
          <p:cNvSpPr/>
          <p:nvPr/>
        </p:nvSpPr>
        <p:spPr>
          <a:xfrm>
            <a:off x="721162" y="5229344"/>
            <a:ext cx="4258747" cy="2433280"/>
          </a:xfrm>
          <a:prstGeom prst="roundRect">
            <a:avLst>
              <a:gd name="adj" fmla="val 12703"/>
            </a:avLst>
          </a:prstGeom>
          <a:solidFill>
            <a:srgbClr val="0A081B"/>
          </a:solidFill>
          <a:ln w="22860">
            <a:solidFill>
              <a:srgbClr val="16FFBB"/>
            </a:solidFill>
            <a:prstDash val="solid"/>
          </a:ln>
        </p:spPr>
      </p:sp>
      <p:sp>
        <p:nvSpPr>
          <p:cNvPr id="7" name="Text 4"/>
          <p:cNvSpPr/>
          <p:nvPr/>
        </p:nvSpPr>
        <p:spPr>
          <a:xfrm>
            <a:off x="950000" y="5458182"/>
            <a:ext cx="2289453" cy="286107"/>
          </a:xfrm>
          <a:prstGeom prst="rect">
            <a:avLst/>
          </a:prstGeom>
          <a:noFill/>
          <a:ln/>
        </p:spPr>
        <p:txBody>
          <a:bodyPr wrap="none" lIns="0" tIns="0" rIns="0" bIns="0" rtlCol="0" anchor="t"/>
          <a:lstStyle/>
          <a:p>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1. Instalación</a:t>
            </a:r>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a:t>
            </a:r>
            <a:endParaRPr lang="en-US" sz="1800" dirty="0"/>
          </a:p>
        </p:txBody>
      </p:sp>
      <p:sp>
        <p:nvSpPr>
          <p:cNvPr id="8" name="Text 5"/>
          <p:cNvSpPr/>
          <p:nvPr/>
        </p:nvSpPr>
        <p:spPr>
          <a:xfrm>
            <a:off x="950000" y="5867876"/>
            <a:ext cx="3801070" cy="329684"/>
          </a:xfrm>
          <a:prstGeom prst="rect">
            <a:avLst/>
          </a:prstGeom>
          <a:noFill/>
          <a:ln/>
        </p:spPr>
        <p:txBody>
          <a:bodyPr wrap="none" lIns="0" tIns="0" rIns="0" bIns="0" rtlCol="0" anchor="t"/>
          <a:lstStyle/>
          <a:p>
            <a:pPr indent="0" marL="0">
              <a:lnSpc>
                <a:spcPts val="2550"/>
              </a:lnSpc>
              <a:buNone/>
            </a:pPr>
            <a:r>
              <a:rPr lang="en-US" sz="1600" dirty="0">
                <a:solidFill>
                  <a:srgbClr val="E0E4E6"/>
                </a:solidFill>
                <a:latin typeface="Barlow" pitchFamily="34" charset="0"/>
                <a:ea typeface="Barlow" pitchFamily="34" charset="-122"/>
                <a:cs typeface="Barlow" pitchFamily="34" charset="-120"/>
              </a:rPr>
              <a:t>pip install openai-whisper</a:t>
            </a:r>
            <a:endParaRPr lang="en-US" sz="1600" dirty="0"/>
          </a:p>
        </p:txBody>
      </p:sp>
      <p:sp>
        <p:nvSpPr>
          <p:cNvPr id="9" name="Text 6"/>
          <p:cNvSpPr/>
          <p:nvPr/>
        </p:nvSpPr>
        <p:spPr>
          <a:xfrm>
            <a:off x="950000" y="6321147"/>
            <a:ext cx="3801070" cy="329684"/>
          </a:xfrm>
          <a:prstGeom prst="rect">
            <a:avLst/>
          </a:prstGeom>
          <a:noFill/>
          <a:ln/>
        </p:spPr>
        <p:txBody>
          <a:bodyPr wrap="none" lIns="0" tIns="0" rIns="0" bIns="0" rtlCol="0" anchor="t"/>
          <a:lstStyle/>
          <a:p>
            <a:pPr indent="0" marL="0">
              <a:lnSpc>
                <a:spcPts val="2550"/>
              </a:lnSpc>
              <a:buNone/>
            </a:pPr>
            <a:r>
              <a:rPr lang="en-US" sz="1600" dirty="0">
                <a:solidFill>
                  <a:srgbClr val="E0E4E6"/>
                </a:solidFill>
                <a:latin typeface="Barlow" pitchFamily="34" charset="0"/>
                <a:ea typeface="Barlow" pitchFamily="34" charset="-122"/>
                <a:cs typeface="Barlow" pitchFamily="34" charset="-120"/>
              </a:rPr>
              <a:t>Desde GitHub:</a:t>
            </a:r>
            <a:endParaRPr lang="en-US" sz="1600" dirty="0"/>
          </a:p>
        </p:txBody>
      </p:sp>
      <p:sp>
        <p:nvSpPr>
          <p:cNvPr id="10" name="Text 7"/>
          <p:cNvSpPr/>
          <p:nvPr/>
        </p:nvSpPr>
        <p:spPr>
          <a:xfrm>
            <a:off x="950000" y="6774418"/>
            <a:ext cx="3801070" cy="659368"/>
          </a:xfrm>
          <a:prstGeom prst="rect">
            <a:avLst/>
          </a:prstGeom>
          <a:noFill/>
          <a:ln/>
        </p:spPr>
        <p:txBody>
          <a:bodyPr wrap="square" lIns="0" tIns="0" rIns="0" bIns="0" rtlCol="0" anchor="t"/>
          <a:lstStyle/>
          <a:p>
            <a:pPr indent="0" marL="0">
              <a:lnSpc>
                <a:spcPts val="2550"/>
              </a:lnSpc>
              <a:buNone/>
            </a:pPr>
            <a:r>
              <a:rPr lang="en-US" sz="1600" dirty="0">
                <a:solidFill>
                  <a:srgbClr val="E0E4E6"/>
                </a:solidFill>
                <a:latin typeface="Barlow" pitchFamily="34" charset="0"/>
                <a:ea typeface="Barlow" pitchFamily="34" charset="-122"/>
                <a:cs typeface="Barlow" pitchFamily="34" charset="-120"/>
              </a:rPr>
              <a:t>git clone </a:t>
            </a:r>
            <a:pPr indent="0" marL="0">
              <a:lnSpc>
                <a:spcPts val="2550"/>
              </a:lnSpc>
              <a:buNone/>
            </a:pPr>
            <a:r>
              <a:rPr lang="en-US" sz="1600" u="sng" dirty="0">
                <a:solidFill>
                  <a:srgbClr val="16FFBB"/>
                </a:solidFill>
                <a:latin typeface="Barlow" pitchFamily="34" charset="0"/>
                <a:ea typeface="Barlow" pitchFamily="34" charset="-122"/>
                <a:cs typeface="Barlow"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https://github.com/openai/whisper.git</a:t>
            </a:r>
            <a:endParaRPr lang="en-US" sz="1600" dirty="0"/>
          </a:p>
        </p:txBody>
      </p:sp>
      <p:sp>
        <p:nvSpPr>
          <p:cNvPr id="11" name="Shape 8"/>
          <p:cNvSpPr/>
          <p:nvPr/>
        </p:nvSpPr>
        <p:spPr>
          <a:xfrm>
            <a:off x="5185886" y="5229344"/>
            <a:ext cx="4258747" cy="2433280"/>
          </a:xfrm>
          <a:prstGeom prst="roundRect">
            <a:avLst>
              <a:gd name="adj" fmla="val 12703"/>
            </a:avLst>
          </a:prstGeom>
          <a:solidFill>
            <a:srgbClr val="0A081B"/>
          </a:solidFill>
          <a:ln w="22860">
            <a:solidFill>
              <a:srgbClr val="29DDDA"/>
            </a:solidFill>
            <a:prstDash val="solid"/>
          </a:ln>
        </p:spPr>
      </p:sp>
      <p:sp>
        <p:nvSpPr>
          <p:cNvPr id="12" name="Text 9"/>
          <p:cNvSpPr/>
          <p:nvPr/>
        </p:nvSpPr>
        <p:spPr>
          <a:xfrm>
            <a:off x="5414724" y="5458182"/>
            <a:ext cx="2289453" cy="286107"/>
          </a:xfrm>
          <a:prstGeom prst="rect">
            <a:avLst/>
          </a:prstGeom>
          <a:noFill/>
          <a:ln/>
        </p:spPr>
        <p:txBody>
          <a:bodyPr wrap="none" lIns="0" tIns="0" rIns="0" bIns="0" rtlCol="0" anchor="t"/>
          <a:lstStyle/>
          <a:p>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2. Carga del modelo</a:t>
            </a:r>
            <a:endParaRPr lang="en-US" sz="1800" dirty="0"/>
          </a:p>
        </p:txBody>
      </p:sp>
      <p:pic>
        <p:nvPicPr>
          <p:cNvPr id="13" name="Image 1" descr="preencoded.png">    </p:cNvPr>
          <p:cNvPicPr>
            <a:picLocks noChangeAspect="1"/>
          </p:cNvPicPr>
          <p:nvPr/>
        </p:nvPicPr>
        <p:blipFill>
          <a:blip r:embed="rId3"/>
          <a:stretch>
            <a:fillRect/>
          </a:stretch>
        </p:blipFill>
        <p:spPr>
          <a:xfrm>
            <a:off x="5414724" y="5976104"/>
            <a:ext cx="2910245" cy="705922"/>
          </a:xfrm>
          <a:prstGeom prst="rect">
            <a:avLst/>
          </a:prstGeom>
        </p:spPr>
      </p:pic>
      <p:sp>
        <p:nvSpPr>
          <p:cNvPr id="14" name="Text 10"/>
          <p:cNvSpPr/>
          <p:nvPr/>
        </p:nvSpPr>
        <p:spPr>
          <a:xfrm>
            <a:off x="5414724" y="6913840"/>
            <a:ext cx="3801070" cy="329684"/>
          </a:xfrm>
          <a:prstGeom prst="rect">
            <a:avLst/>
          </a:prstGeom>
          <a:noFill/>
          <a:ln/>
        </p:spPr>
        <p:txBody>
          <a:bodyPr wrap="none" lIns="0" tIns="0" rIns="0" bIns="0" rtlCol="0" anchor="t"/>
          <a:lstStyle/>
          <a:p>
            <a:pPr indent="0" marL="0">
              <a:lnSpc>
                <a:spcPts val="2550"/>
              </a:lnSpc>
              <a:buNone/>
            </a:pPr>
            <a:endParaRPr lang="en-US" sz="1600" dirty="0"/>
          </a:p>
        </p:txBody>
      </p:sp>
      <p:sp>
        <p:nvSpPr>
          <p:cNvPr id="15" name="Shape 11"/>
          <p:cNvSpPr/>
          <p:nvPr/>
        </p:nvSpPr>
        <p:spPr>
          <a:xfrm>
            <a:off x="9650611" y="5229344"/>
            <a:ext cx="4258747" cy="2433280"/>
          </a:xfrm>
          <a:prstGeom prst="roundRect">
            <a:avLst>
              <a:gd name="adj" fmla="val 12703"/>
            </a:avLst>
          </a:prstGeom>
          <a:solidFill>
            <a:srgbClr val="0A081B"/>
          </a:solidFill>
          <a:ln w="22860">
            <a:solidFill>
              <a:srgbClr val="37A7E7"/>
            </a:solidFill>
            <a:prstDash val="solid"/>
          </a:ln>
        </p:spPr>
      </p:sp>
      <p:sp>
        <p:nvSpPr>
          <p:cNvPr id="16" name="Text 12"/>
          <p:cNvSpPr/>
          <p:nvPr/>
        </p:nvSpPr>
        <p:spPr>
          <a:xfrm>
            <a:off x="9879449" y="5458182"/>
            <a:ext cx="2675573" cy="286107"/>
          </a:xfrm>
          <a:prstGeom prst="rect">
            <a:avLst/>
          </a:prstGeom>
          <a:noFill/>
          <a:ln/>
        </p:spPr>
        <p:txBody>
          <a:bodyPr wrap="none" lIns="0" tIns="0" rIns="0" bIns="0" rtlCol="0" anchor="t"/>
          <a:lstStyle/>
          <a:p>
            <a:pPr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3. Transcripción de audio</a:t>
            </a:r>
            <a:endParaRPr lang="en-US" sz="1800" dirty="0"/>
          </a:p>
        </p:txBody>
      </p:sp>
      <p:sp>
        <p:nvSpPr>
          <p:cNvPr id="17" name="Text 13"/>
          <p:cNvSpPr/>
          <p:nvPr/>
        </p:nvSpPr>
        <p:spPr>
          <a:xfrm>
            <a:off x="9879449" y="5867876"/>
            <a:ext cx="3801070" cy="329684"/>
          </a:xfrm>
          <a:prstGeom prst="rect">
            <a:avLst/>
          </a:prstGeom>
          <a:noFill/>
          <a:ln/>
        </p:spPr>
        <p:txBody>
          <a:bodyPr wrap="none" lIns="0" tIns="0" rIns="0" bIns="0" rtlCol="0" anchor="t"/>
          <a:lstStyle/>
          <a:p>
            <a:pPr indent="0" marL="0">
              <a:lnSpc>
                <a:spcPts val="2550"/>
              </a:lnSpc>
              <a:buNone/>
            </a:pPr>
            <a:r>
              <a:rPr lang="en-US" sz="1600" dirty="0">
                <a:solidFill>
                  <a:srgbClr val="E0E4E6"/>
                </a:solidFill>
                <a:latin typeface="Barlow" pitchFamily="34" charset="0"/>
                <a:ea typeface="Barlow" pitchFamily="34" charset="-122"/>
                <a:cs typeface="Barlow" pitchFamily="34" charset="-120"/>
              </a:rPr>
              <a:t>result = model.transcribe("audio_file.wav") </a:t>
            </a:r>
            <a:endParaRPr lang="en-US" sz="1600" dirty="0"/>
          </a:p>
        </p:txBody>
      </p:sp>
      <p:sp>
        <p:nvSpPr>
          <p:cNvPr id="18" name="Text 14"/>
          <p:cNvSpPr/>
          <p:nvPr/>
        </p:nvSpPr>
        <p:spPr>
          <a:xfrm>
            <a:off x="9879449" y="6321147"/>
            <a:ext cx="3801070" cy="329684"/>
          </a:xfrm>
          <a:prstGeom prst="rect">
            <a:avLst/>
          </a:prstGeom>
          <a:noFill/>
          <a:ln/>
        </p:spPr>
        <p:txBody>
          <a:bodyPr wrap="none" lIns="0" tIns="0" rIns="0" bIns="0" rtlCol="0" anchor="t"/>
          <a:lstStyle/>
          <a:p>
            <a:pPr indent="0" marL="0">
              <a:lnSpc>
                <a:spcPts val="2550"/>
              </a:lnSpc>
              <a:buNone/>
            </a:pPr>
            <a:r>
              <a:rPr lang="en-US" sz="1600" dirty="0">
                <a:solidFill>
                  <a:srgbClr val="E0E4E6"/>
                </a:solidFill>
                <a:latin typeface="Barlow" pitchFamily="34" charset="0"/>
                <a:ea typeface="Barlow" pitchFamily="34" charset="-122"/>
                <a:cs typeface="Barlow" pitchFamily="34" charset="-120"/>
              </a:rPr>
              <a:t>print(result["text"])</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838325"/>
            <a:ext cx="6249948" cy="685800"/>
          </a:xfrm>
          <a:prstGeom prst="rect">
            <a:avLst/>
          </a:prstGeom>
          <a:noFill/>
          <a:ln/>
        </p:spPr>
        <p:txBody>
          <a:bodyPr wrap="none" lIns="0" tIns="0" rIns="0" bIns="0" rtlCol="0" anchor="t"/>
          <a:lstStyle/>
          <a:p>
            <a:pPr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3. Implementación y Uso</a:t>
            </a:r>
            <a:endParaRPr lang="en-US" sz="4300" dirty="0"/>
          </a:p>
        </p:txBody>
      </p:sp>
      <p:sp>
        <p:nvSpPr>
          <p:cNvPr id="3" name="Text 1"/>
          <p:cNvSpPr/>
          <p:nvPr/>
        </p:nvSpPr>
        <p:spPr>
          <a:xfrm>
            <a:off x="864037" y="2894409"/>
            <a:ext cx="7783116" cy="342900"/>
          </a:xfrm>
          <a:prstGeom prst="rect">
            <a:avLst/>
          </a:prstGeom>
          <a:noFill/>
          <a:ln/>
        </p:spPr>
        <p:txBody>
          <a:bodyPr wrap="none" lIns="0" tIns="0" rIns="0" bIns="0" rtlCol="0" anchor="t"/>
          <a:lstStyle/>
          <a:p>
            <a:pPr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¿Cómo se puede personalizar para necesidades específicas?</a:t>
            </a:r>
            <a:endParaRPr lang="en-US" sz="2150" dirty="0"/>
          </a:p>
        </p:txBody>
      </p:sp>
      <p:sp>
        <p:nvSpPr>
          <p:cNvPr id="4" name="Text 2"/>
          <p:cNvSpPr/>
          <p:nvPr/>
        </p:nvSpPr>
        <p:spPr>
          <a:xfrm>
            <a:off x="864037" y="3607594"/>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El modelo permite personalización mediante:</a:t>
            </a:r>
            <a:endParaRPr lang="en-US" sz="1900" dirty="0"/>
          </a:p>
        </p:txBody>
      </p:sp>
      <p:sp>
        <p:nvSpPr>
          <p:cNvPr id="5" name="Text 3"/>
          <p:cNvSpPr/>
          <p:nvPr/>
        </p:nvSpPr>
        <p:spPr>
          <a:xfrm>
            <a:off x="864037" y="4366617"/>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Modificación de modelo</a:t>
            </a:r>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a:t>
            </a:r>
            <a:endParaRPr lang="en-US" sz="1900" dirty="0"/>
          </a:p>
        </p:txBody>
      </p:sp>
      <p:sp>
        <p:nvSpPr>
          <p:cNvPr id="6" name="Text 4"/>
          <p:cNvSpPr/>
          <p:nvPr/>
        </p:nvSpPr>
        <p:spPr>
          <a:xfrm>
            <a:off x="864037" y="4983837"/>
            <a:ext cx="6150054" cy="1185148"/>
          </a:xfrm>
          <a:prstGeom prst="rect">
            <a:avLst/>
          </a:prstGeom>
          <a:noFill/>
          <a:ln/>
        </p:spPr>
        <p:txBody>
          <a:bodyPr wrap="square" lIns="0" tIns="0" rIns="0" bIns="0" rtlCol="0" anchor="t"/>
          <a:lstStyle/>
          <a:p>
            <a:pPr indent="0" marL="0">
              <a:lnSpc>
                <a:spcPts val="3100"/>
              </a:lnSpc>
              <a:buNone/>
            </a:pPr>
            <a:r>
              <a:rPr lang="en-US" sz="1900" dirty="0">
                <a:solidFill>
                  <a:srgbClr val="E0E4E6"/>
                </a:solidFill>
                <a:latin typeface="Barlow" pitchFamily="34" charset="0"/>
                <a:ea typeface="Barlow" pitchFamily="34" charset="-122"/>
                <a:cs typeface="Barlow" pitchFamily="34" charset="-120"/>
              </a:rPr>
              <a:t>Se puede instanciar tipos de modelo para implementar para una tarea específica, Whisper se divide en varios formas como: (Tiny, Base, Small, Medium y Large)</a:t>
            </a:r>
            <a:endParaRPr lang="en-US" sz="1900" dirty="0"/>
          </a:p>
        </p:txBody>
      </p:sp>
      <p:sp>
        <p:nvSpPr>
          <p:cNvPr id="7" name="Text 5"/>
          <p:cNvSpPr/>
          <p:nvPr/>
        </p:nvSpPr>
        <p:spPr>
          <a:xfrm>
            <a:off x="7623929" y="4366617"/>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Parámetros adicionales</a:t>
            </a:r>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a:t>
            </a:r>
            <a:endParaRPr lang="en-US" sz="1900" dirty="0"/>
          </a:p>
        </p:txBody>
      </p:sp>
      <p:sp>
        <p:nvSpPr>
          <p:cNvPr id="8" name="Text 6"/>
          <p:cNvSpPr/>
          <p:nvPr/>
        </p:nvSpPr>
        <p:spPr>
          <a:xfrm>
            <a:off x="7623929" y="4847987"/>
            <a:ext cx="6150054" cy="1185148"/>
          </a:xfrm>
          <a:prstGeom prst="rect">
            <a:avLst/>
          </a:prstGeom>
          <a:noFill/>
          <a:ln/>
        </p:spPr>
        <p:txBody>
          <a:bodyPr wrap="square" lIns="0" tIns="0" rIns="0" bIns="0" rtlCol="0" anchor="t"/>
          <a:lstStyle/>
          <a:p>
            <a:pPr algn="l" lvl="1" marL="6858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Especificar tareas como traducción directa (</a:t>
            </a:r>
            <a:pPr algn="l" lvl="1" indent="0" marL="0">
              <a:lnSpc>
                <a:spcPts val="3100"/>
              </a:lnSpc>
              <a:buNone/>
            </a:pPr>
            <a:r>
              <a:rPr lang="en-US" sz="1900" dirty="0">
                <a:solidFill>
                  <a:srgbClr val="E0E4E6"/>
                </a:solidFill>
                <a:highlight>
                  <a:srgbClr val="004D36"/>
                </a:highlight>
                <a:latin typeface="Consolas" pitchFamily="34" charset="0"/>
                <a:ea typeface="Consolas" pitchFamily="34" charset="-122"/>
                <a:cs typeface="Consolas" pitchFamily="34" charset="-120"/>
              </a:rPr>
              <a:t>task="translate"</a:t>
            </a:r>
            <a:pPr algn="l" lvl="1" indent="0" marL="0">
              <a:lnSpc>
                <a:spcPts val="3100"/>
              </a:lnSpc>
              <a:buNone/>
            </a:pPr>
            <a:r>
              <a:rPr lang="en-US" sz="1900" dirty="0">
                <a:solidFill>
                  <a:srgbClr val="E0E4E6"/>
                </a:solidFill>
                <a:latin typeface="Barlow" pitchFamily="34" charset="0"/>
                <a:ea typeface="Barlow" pitchFamily="34" charset="-122"/>
                <a:cs typeface="Barlow" pitchFamily="34" charset="-120"/>
              </a:rPr>
              <a:t>) o ajustar la temperatura para generar transcripciones más creativas.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50307" y="1061799"/>
            <a:ext cx="5206008" cy="436721"/>
          </a:xfrm>
          <a:prstGeom prst="rect">
            <a:avLst/>
          </a:prstGeom>
          <a:noFill/>
          <a:ln/>
        </p:spPr>
        <p:txBody>
          <a:bodyPr wrap="none" lIns="0" tIns="0" rIns="0" bIns="0" rtlCol="0" anchor="t"/>
          <a:lstStyle/>
          <a:p>
            <a:pPr indent="0" marL="0">
              <a:lnSpc>
                <a:spcPts val="3400"/>
              </a:lnSpc>
              <a:buNone/>
            </a:pPr>
            <a:r>
              <a:rPr lang="en-US" sz="2750" b="1" dirty="0">
                <a:solidFill>
                  <a:srgbClr val="F0FCFF"/>
                </a:solidFill>
                <a:latin typeface="Spline Sans Bold" pitchFamily="34" charset="0"/>
                <a:ea typeface="Spline Sans Bold" pitchFamily="34" charset="-122"/>
                <a:cs typeface="Spline Sans Bold" pitchFamily="34" charset="-120"/>
              </a:rPr>
              <a:t>4. Arquitectura y Procedimiento</a:t>
            </a:r>
            <a:endParaRPr lang="en-US" sz="2750" dirty="0"/>
          </a:p>
        </p:txBody>
      </p:sp>
      <p:sp>
        <p:nvSpPr>
          <p:cNvPr id="3" name="Text 1"/>
          <p:cNvSpPr/>
          <p:nvPr/>
        </p:nvSpPr>
        <p:spPr>
          <a:xfrm>
            <a:off x="550307" y="1734383"/>
            <a:ext cx="2955727" cy="218480"/>
          </a:xfrm>
          <a:prstGeom prst="rect">
            <a:avLst/>
          </a:prstGeom>
          <a:noFill/>
          <a:ln/>
        </p:spPr>
        <p:txBody>
          <a:bodyPr wrap="none" lIns="0" tIns="0" rIns="0" bIns="0" rtlCol="0" anchor="t"/>
          <a:lstStyle/>
          <a:p>
            <a:pPr indent="0" marL="0">
              <a:lnSpc>
                <a:spcPts val="1700"/>
              </a:lnSpc>
              <a:buNone/>
            </a:pPr>
            <a:r>
              <a:rPr lang="en-US" sz="1350" b="1" dirty="0">
                <a:solidFill>
                  <a:srgbClr val="F0FCFF"/>
                </a:solidFill>
                <a:latin typeface="Spline Sans Bold" pitchFamily="34" charset="0"/>
                <a:ea typeface="Spline Sans Bold" pitchFamily="34" charset="-122"/>
                <a:cs typeface="Spline Sans Bold" pitchFamily="34" charset="-120"/>
              </a:rPr>
              <a:t>¿Cuál es la arquitectura del modelo?</a:t>
            </a:r>
            <a:endParaRPr lang="en-US" sz="1350" dirty="0"/>
          </a:p>
        </p:txBody>
      </p:sp>
      <p:sp>
        <p:nvSpPr>
          <p:cNvPr id="4" name="Text 2"/>
          <p:cNvSpPr/>
          <p:nvPr/>
        </p:nvSpPr>
        <p:spPr>
          <a:xfrm>
            <a:off x="550307" y="2188726"/>
            <a:ext cx="13529786" cy="251579"/>
          </a:xfrm>
          <a:prstGeom prst="rect">
            <a:avLst/>
          </a:prstGeom>
          <a:noFill/>
          <a:ln/>
        </p:spPr>
        <p:txBody>
          <a:bodyPr wrap="none" lIns="0" tIns="0" rIns="0" bIns="0" rtlCol="0" anchor="t"/>
          <a:lstStyle/>
          <a:p>
            <a:pPr indent="0" marL="0">
              <a:lnSpc>
                <a:spcPts val="1950"/>
              </a:lnSpc>
              <a:buNone/>
            </a:pPr>
            <a:r>
              <a:rPr lang="en-US" sz="1200" dirty="0">
                <a:solidFill>
                  <a:srgbClr val="E0E4E6"/>
                </a:solidFill>
                <a:latin typeface="Barlow" pitchFamily="34" charset="0"/>
                <a:ea typeface="Barlow" pitchFamily="34" charset="-122"/>
                <a:cs typeface="Barlow" pitchFamily="34" charset="-120"/>
              </a:rPr>
              <a:t>Whisper utiliza una arquitectura basada en </a:t>
            </a:r>
            <a:pPr indent="0" marL="0">
              <a:lnSpc>
                <a:spcPts val="1950"/>
              </a:lnSpc>
              <a:buNone/>
            </a:pPr>
            <a:r>
              <a:rPr lang="en-US" sz="1200" b="1" dirty="0">
                <a:solidFill>
                  <a:srgbClr val="E0E4E6"/>
                </a:solidFill>
                <a:latin typeface="Barlow" pitchFamily="34" charset="0"/>
                <a:ea typeface="Barlow" pitchFamily="34" charset="-122"/>
                <a:cs typeface="Barlow" pitchFamily="34" charset="-120"/>
              </a:rPr>
              <a:t>Transformers</a:t>
            </a:r>
            <a:pPr indent="0" marL="0">
              <a:lnSpc>
                <a:spcPts val="1950"/>
              </a:lnSpc>
              <a:buNone/>
            </a:pPr>
            <a:r>
              <a:rPr lang="en-US" sz="1200" dirty="0">
                <a:solidFill>
                  <a:srgbClr val="E0E4E6"/>
                </a:solidFill>
                <a:latin typeface="Barlow" pitchFamily="34" charset="0"/>
                <a:ea typeface="Barlow" pitchFamily="34" charset="-122"/>
                <a:cs typeface="Barlow" pitchFamily="34" charset="-120"/>
              </a:rPr>
              <a:t>. Está dividido en:</a:t>
            </a:r>
            <a:endParaRPr lang="en-US" sz="1200" dirty="0"/>
          </a:p>
        </p:txBody>
      </p:sp>
      <p:pic>
        <p:nvPicPr>
          <p:cNvPr id="5" name="Image 0" descr="preencoded.png">    </p:cNvPr>
          <p:cNvPicPr>
            <a:picLocks noChangeAspect="1"/>
          </p:cNvPicPr>
          <p:nvPr/>
        </p:nvPicPr>
        <p:blipFill>
          <a:blip r:embed="rId1"/>
          <a:stretch>
            <a:fillRect/>
          </a:stretch>
        </p:blipFill>
        <p:spPr>
          <a:xfrm>
            <a:off x="3263027" y="2617113"/>
            <a:ext cx="1339334" cy="878681"/>
          </a:xfrm>
          <a:prstGeom prst="rect">
            <a:avLst/>
          </a:prstGeom>
        </p:spPr>
      </p:pic>
      <p:sp>
        <p:nvSpPr>
          <p:cNvPr id="6" name="Text 3"/>
          <p:cNvSpPr/>
          <p:nvPr/>
        </p:nvSpPr>
        <p:spPr>
          <a:xfrm>
            <a:off x="3890129" y="3007400"/>
            <a:ext cx="85011" cy="314444"/>
          </a:xfrm>
          <a:prstGeom prst="rect">
            <a:avLst/>
          </a:prstGeom>
          <a:noFill/>
          <a:ln/>
        </p:spPr>
        <p:txBody>
          <a:bodyPr wrap="none" lIns="0" tIns="0" rIns="0" bIns="0" rtlCol="0" anchor="t"/>
          <a:lstStyle/>
          <a:p>
            <a:pPr algn="ctr" indent="0" marL="0">
              <a:lnSpc>
                <a:spcPts val="2450"/>
              </a:lnSpc>
              <a:buNone/>
            </a:pPr>
            <a:r>
              <a:rPr lang="en-US" sz="1500" b="1" dirty="0">
                <a:solidFill>
                  <a:srgbClr val="E0E4E6"/>
                </a:solidFill>
                <a:latin typeface="Spline Sans Bold" pitchFamily="34" charset="0"/>
                <a:ea typeface="Spline Sans Bold" pitchFamily="34" charset="-122"/>
                <a:cs typeface="Spline Sans Bold" pitchFamily="34" charset="-120"/>
              </a:rPr>
              <a:t>1</a:t>
            </a:r>
            <a:endParaRPr lang="en-US" sz="1500" dirty="0"/>
          </a:p>
        </p:txBody>
      </p:sp>
      <p:sp>
        <p:nvSpPr>
          <p:cNvPr id="7" name="Text 4"/>
          <p:cNvSpPr/>
          <p:nvPr/>
        </p:nvSpPr>
        <p:spPr>
          <a:xfrm>
            <a:off x="4759523" y="2947154"/>
            <a:ext cx="1244322" cy="218480"/>
          </a:xfrm>
          <a:prstGeom prst="rect">
            <a:avLst/>
          </a:prstGeom>
          <a:noFill/>
          <a:ln/>
        </p:spPr>
        <p:txBody>
          <a:bodyPr wrap="none" lIns="0" tIns="0" rIns="0" bIns="0" rtlCol="0" anchor="t"/>
          <a:lstStyle/>
          <a:p>
            <a:pPr algn="l" indent="0" marL="0">
              <a:lnSpc>
                <a:spcPts val="1700"/>
              </a:lnSpc>
              <a:buNone/>
            </a:pPr>
            <a:r>
              <a:rPr lang="en-US" sz="1350" b="1" dirty="0">
                <a:solidFill>
                  <a:srgbClr val="E0E4E6"/>
                </a:solidFill>
                <a:latin typeface="Spline Sans Bold" pitchFamily="34" charset="0"/>
                <a:ea typeface="Spline Sans Bold" pitchFamily="34" charset="-122"/>
                <a:cs typeface="Spline Sans Bold" pitchFamily="34" charset="-120"/>
              </a:rPr>
              <a:t>Transformador</a:t>
            </a:r>
            <a:endParaRPr lang="en-US" sz="1350" dirty="0"/>
          </a:p>
        </p:txBody>
      </p:sp>
      <p:sp>
        <p:nvSpPr>
          <p:cNvPr id="8" name="Shape 5"/>
          <p:cNvSpPr/>
          <p:nvPr/>
        </p:nvSpPr>
        <p:spPr>
          <a:xfrm>
            <a:off x="4641652" y="3505914"/>
            <a:ext cx="9399151" cy="11430"/>
          </a:xfrm>
          <a:prstGeom prst="roundRect">
            <a:avLst>
              <a:gd name="adj" fmla="val 2063744"/>
            </a:avLst>
          </a:prstGeom>
          <a:solidFill>
            <a:srgbClr val="16FFBB"/>
          </a:solidFill>
          <a:ln/>
        </p:spPr>
      </p:sp>
      <p:pic>
        <p:nvPicPr>
          <p:cNvPr id="9" name="Image 1" descr="preencoded.png">    </p:cNvPr>
          <p:cNvPicPr>
            <a:picLocks noChangeAspect="1"/>
          </p:cNvPicPr>
          <p:nvPr/>
        </p:nvPicPr>
        <p:blipFill>
          <a:blip r:embed="rId2"/>
          <a:stretch>
            <a:fillRect/>
          </a:stretch>
        </p:blipFill>
        <p:spPr>
          <a:xfrm>
            <a:off x="2593300" y="3535085"/>
            <a:ext cx="2678787" cy="878681"/>
          </a:xfrm>
          <a:prstGeom prst="rect">
            <a:avLst/>
          </a:prstGeom>
        </p:spPr>
      </p:pic>
      <p:sp>
        <p:nvSpPr>
          <p:cNvPr id="10" name="Text 6"/>
          <p:cNvSpPr/>
          <p:nvPr/>
        </p:nvSpPr>
        <p:spPr>
          <a:xfrm>
            <a:off x="3877985" y="3817144"/>
            <a:ext cx="109299" cy="314444"/>
          </a:xfrm>
          <a:prstGeom prst="rect">
            <a:avLst/>
          </a:prstGeom>
          <a:noFill/>
          <a:ln/>
        </p:spPr>
        <p:txBody>
          <a:bodyPr wrap="none" lIns="0" tIns="0" rIns="0" bIns="0" rtlCol="0" anchor="t"/>
          <a:lstStyle/>
          <a:p>
            <a:pPr algn="ctr" indent="0" marL="0">
              <a:lnSpc>
                <a:spcPts val="2450"/>
              </a:lnSpc>
              <a:buNone/>
            </a:pPr>
            <a:r>
              <a:rPr lang="en-US" sz="1500" b="1" dirty="0">
                <a:solidFill>
                  <a:srgbClr val="E0E4E6"/>
                </a:solidFill>
                <a:latin typeface="Spline Sans Bold" pitchFamily="34" charset="0"/>
                <a:ea typeface="Spline Sans Bold" pitchFamily="34" charset="-122"/>
                <a:cs typeface="Spline Sans Bold" pitchFamily="34" charset="-120"/>
              </a:rPr>
              <a:t>2</a:t>
            </a:r>
            <a:endParaRPr lang="en-US" sz="1500" dirty="0"/>
          </a:p>
        </p:txBody>
      </p:sp>
      <p:sp>
        <p:nvSpPr>
          <p:cNvPr id="11" name="Text 7"/>
          <p:cNvSpPr/>
          <p:nvPr/>
        </p:nvSpPr>
        <p:spPr>
          <a:xfrm>
            <a:off x="5429250" y="3692247"/>
            <a:ext cx="1747242" cy="218480"/>
          </a:xfrm>
          <a:prstGeom prst="rect">
            <a:avLst/>
          </a:prstGeom>
          <a:noFill/>
          <a:ln/>
        </p:spPr>
        <p:txBody>
          <a:bodyPr wrap="none" lIns="0" tIns="0" rIns="0" bIns="0" rtlCol="0" anchor="t"/>
          <a:lstStyle/>
          <a:p>
            <a:pPr algn="l" indent="0" marL="0">
              <a:lnSpc>
                <a:spcPts val="1700"/>
              </a:lnSpc>
              <a:buNone/>
            </a:pPr>
            <a:r>
              <a:rPr lang="en-US" sz="1350" b="1" dirty="0">
                <a:solidFill>
                  <a:srgbClr val="E0E4E6"/>
                </a:solidFill>
                <a:latin typeface="Spline Sans Bold" pitchFamily="34" charset="0"/>
                <a:ea typeface="Spline Sans Bold" pitchFamily="34" charset="-122"/>
                <a:cs typeface="Spline Sans Bold" pitchFamily="34" charset="-120"/>
              </a:rPr>
              <a:t>Encoder</a:t>
            </a:r>
            <a:endParaRPr lang="en-US" sz="1350" dirty="0"/>
          </a:p>
        </p:txBody>
      </p:sp>
      <p:sp>
        <p:nvSpPr>
          <p:cNvPr id="12" name="Text 8"/>
          <p:cNvSpPr/>
          <p:nvPr/>
        </p:nvSpPr>
        <p:spPr>
          <a:xfrm>
            <a:off x="5429250" y="4005024"/>
            <a:ext cx="4100632" cy="251579"/>
          </a:xfrm>
          <a:prstGeom prst="rect">
            <a:avLst/>
          </a:prstGeom>
          <a:noFill/>
          <a:ln/>
        </p:spPr>
        <p:txBody>
          <a:bodyPr wrap="none" lIns="0" tIns="0" rIns="0" bIns="0" rtlCol="0" anchor="t"/>
          <a:lstStyle/>
          <a:p>
            <a:pPr algn="l" indent="0" marL="0">
              <a:lnSpc>
                <a:spcPts val="1950"/>
              </a:lnSpc>
              <a:buNone/>
            </a:pPr>
            <a:r>
              <a:rPr lang="en-US" sz="1200" dirty="0">
                <a:solidFill>
                  <a:srgbClr val="E0E4E6"/>
                </a:solidFill>
                <a:latin typeface="Barlow" pitchFamily="34" charset="0"/>
                <a:ea typeface="Barlow" pitchFamily="34" charset="-122"/>
                <a:cs typeface="Barlow" pitchFamily="34" charset="-120"/>
              </a:rPr>
              <a:t>Convierte los espectrogramas en representaciones internas.</a:t>
            </a:r>
            <a:endParaRPr lang="en-US" sz="1200" dirty="0"/>
          </a:p>
        </p:txBody>
      </p:sp>
      <p:sp>
        <p:nvSpPr>
          <p:cNvPr id="13" name="Shape 9"/>
          <p:cNvSpPr/>
          <p:nvPr/>
        </p:nvSpPr>
        <p:spPr>
          <a:xfrm>
            <a:off x="5311378" y="4423886"/>
            <a:ext cx="8729424" cy="11430"/>
          </a:xfrm>
          <a:prstGeom prst="roundRect">
            <a:avLst>
              <a:gd name="adj" fmla="val 2063744"/>
            </a:avLst>
          </a:prstGeom>
          <a:solidFill>
            <a:srgbClr val="29DDDA"/>
          </a:solidFill>
          <a:ln/>
        </p:spPr>
      </p:sp>
      <p:pic>
        <p:nvPicPr>
          <p:cNvPr id="14" name="Image 2" descr="preencoded.png">    </p:cNvPr>
          <p:cNvPicPr>
            <a:picLocks noChangeAspect="1"/>
          </p:cNvPicPr>
          <p:nvPr/>
        </p:nvPicPr>
        <p:blipFill>
          <a:blip r:embed="rId3"/>
          <a:stretch>
            <a:fillRect/>
          </a:stretch>
        </p:blipFill>
        <p:spPr>
          <a:xfrm>
            <a:off x="1923574" y="4453057"/>
            <a:ext cx="4018240" cy="878681"/>
          </a:xfrm>
          <a:prstGeom prst="rect">
            <a:avLst/>
          </a:prstGeom>
        </p:spPr>
      </p:pic>
      <p:sp>
        <p:nvSpPr>
          <p:cNvPr id="15" name="Text 10"/>
          <p:cNvSpPr/>
          <p:nvPr/>
        </p:nvSpPr>
        <p:spPr>
          <a:xfrm>
            <a:off x="3875127" y="4735116"/>
            <a:ext cx="115133" cy="314444"/>
          </a:xfrm>
          <a:prstGeom prst="rect">
            <a:avLst/>
          </a:prstGeom>
          <a:noFill/>
          <a:ln/>
        </p:spPr>
        <p:txBody>
          <a:bodyPr wrap="none" lIns="0" tIns="0" rIns="0" bIns="0" rtlCol="0" anchor="t"/>
          <a:lstStyle/>
          <a:p>
            <a:pPr algn="ctr" indent="0" marL="0">
              <a:lnSpc>
                <a:spcPts val="2450"/>
              </a:lnSpc>
              <a:buNone/>
            </a:pPr>
            <a:r>
              <a:rPr lang="en-US" sz="1500" b="1" dirty="0">
                <a:solidFill>
                  <a:srgbClr val="E0E4E6"/>
                </a:solidFill>
                <a:latin typeface="Spline Sans Bold" pitchFamily="34" charset="0"/>
                <a:ea typeface="Spline Sans Bold" pitchFamily="34" charset="-122"/>
                <a:cs typeface="Spline Sans Bold" pitchFamily="34" charset="-120"/>
              </a:rPr>
              <a:t>3</a:t>
            </a:r>
            <a:endParaRPr lang="en-US" sz="1500" dirty="0"/>
          </a:p>
        </p:txBody>
      </p:sp>
      <p:sp>
        <p:nvSpPr>
          <p:cNvPr id="16" name="Text 11"/>
          <p:cNvSpPr/>
          <p:nvPr/>
        </p:nvSpPr>
        <p:spPr>
          <a:xfrm>
            <a:off x="6098977" y="4610219"/>
            <a:ext cx="1747242" cy="218480"/>
          </a:xfrm>
          <a:prstGeom prst="rect">
            <a:avLst/>
          </a:prstGeom>
          <a:noFill/>
          <a:ln/>
        </p:spPr>
        <p:txBody>
          <a:bodyPr wrap="none" lIns="0" tIns="0" rIns="0" bIns="0" rtlCol="0" anchor="t"/>
          <a:lstStyle/>
          <a:p>
            <a:pPr algn="l" indent="0" marL="0">
              <a:lnSpc>
                <a:spcPts val="1700"/>
              </a:lnSpc>
              <a:buNone/>
            </a:pPr>
            <a:r>
              <a:rPr lang="en-US" sz="1350" b="1" dirty="0">
                <a:solidFill>
                  <a:srgbClr val="E0E4E6"/>
                </a:solidFill>
                <a:latin typeface="Spline Sans Bold" pitchFamily="34" charset="0"/>
                <a:ea typeface="Spline Sans Bold" pitchFamily="34" charset="-122"/>
                <a:cs typeface="Spline Sans Bold" pitchFamily="34" charset="-120"/>
              </a:rPr>
              <a:t>Decoder</a:t>
            </a:r>
            <a:endParaRPr lang="en-US" sz="1350" dirty="0"/>
          </a:p>
        </p:txBody>
      </p:sp>
      <p:sp>
        <p:nvSpPr>
          <p:cNvPr id="17" name="Text 12"/>
          <p:cNvSpPr/>
          <p:nvPr/>
        </p:nvSpPr>
        <p:spPr>
          <a:xfrm>
            <a:off x="6098977" y="4922996"/>
            <a:ext cx="2630210" cy="251579"/>
          </a:xfrm>
          <a:prstGeom prst="rect">
            <a:avLst/>
          </a:prstGeom>
          <a:noFill/>
          <a:ln/>
        </p:spPr>
        <p:txBody>
          <a:bodyPr wrap="none" lIns="0" tIns="0" rIns="0" bIns="0" rtlCol="0" anchor="t"/>
          <a:lstStyle/>
          <a:p>
            <a:pPr algn="l" indent="0" marL="0">
              <a:lnSpc>
                <a:spcPts val="1950"/>
              </a:lnSpc>
              <a:buNone/>
            </a:pPr>
            <a:r>
              <a:rPr lang="en-US" sz="1200" dirty="0">
                <a:solidFill>
                  <a:srgbClr val="E0E4E6"/>
                </a:solidFill>
                <a:latin typeface="Barlow" pitchFamily="34" charset="0"/>
                <a:ea typeface="Barlow" pitchFamily="34" charset="-122"/>
                <a:cs typeface="Barlow" pitchFamily="34" charset="-120"/>
              </a:rPr>
              <a:t>Traduce las representaciones en texto.</a:t>
            </a:r>
            <a:endParaRPr lang="en-US" sz="1200" dirty="0"/>
          </a:p>
        </p:txBody>
      </p:sp>
      <p:sp>
        <p:nvSpPr>
          <p:cNvPr id="18" name="Shape 13"/>
          <p:cNvSpPr/>
          <p:nvPr/>
        </p:nvSpPr>
        <p:spPr>
          <a:xfrm>
            <a:off x="5981105" y="5341858"/>
            <a:ext cx="8059698" cy="11430"/>
          </a:xfrm>
          <a:prstGeom prst="roundRect">
            <a:avLst>
              <a:gd name="adj" fmla="val 2063744"/>
            </a:avLst>
          </a:prstGeom>
          <a:solidFill>
            <a:srgbClr val="37A7E7"/>
          </a:solidFill>
          <a:ln/>
        </p:spPr>
      </p:sp>
      <p:pic>
        <p:nvPicPr>
          <p:cNvPr id="19" name="Image 3" descr="preencoded.png">    </p:cNvPr>
          <p:cNvPicPr>
            <a:picLocks noChangeAspect="1"/>
          </p:cNvPicPr>
          <p:nvPr/>
        </p:nvPicPr>
        <p:blipFill>
          <a:blip r:embed="rId4"/>
          <a:stretch>
            <a:fillRect/>
          </a:stretch>
        </p:blipFill>
        <p:spPr>
          <a:xfrm>
            <a:off x="1253847" y="5371028"/>
            <a:ext cx="5357693" cy="878681"/>
          </a:xfrm>
          <a:prstGeom prst="rect">
            <a:avLst/>
          </a:prstGeom>
        </p:spPr>
      </p:pic>
      <p:sp>
        <p:nvSpPr>
          <p:cNvPr id="20" name="Text 14"/>
          <p:cNvSpPr/>
          <p:nvPr/>
        </p:nvSpPr>
        <p:spPr>
          <a:xfrm>
            <a:off x="3877032" y="5653088"/>
            <a:ext cx="111085" cy="314444"/>
          </a:xfrm>
          <a:prstGeom prst="rect">
            <a:avLst/>
          </a:prstGeom>
          <a:noFill/>
          <a:ln/>
        </p:spPr>
        <p:txBody>
          <a:bodyPr wrap="none" lIns="0" tIns="0" rIns="0" bIns="0" rtlCol="0" anchor="t"/>
          <a:lstStyle/>
          <a:p>
            <a:pPr algn="ctr" indent="0" marL="0">
              <a:lnSpc>
                <a:spcPts val="2450"/>
              </a:lnSpc>
              <a:buNone/>
            </a:pPr>
            <a:r>
              <a:rPr lang="en-US" sz="1500" b="1" dirty="0">
                <a:solidFill>
                  <a:srgbClr val="E0E4E6"/>
                </a:solidFill>
                <a:latin typeface="Spline Sans Bold" pitchFamily="34" charset="0"/>
                <a:ea typeface="Spline Sans Bold" pitchFamily="34" charset="-122"/>
                <a:cs typeface="Spline Sans Bold" pitchFamily="34" charset="-120"/>
              </a:rPr>
              <a:t>4</a:t>
            </a:r>
            <a:endParaRPr lang="en-US" sz="1500" dirty="0"/>
          </a:p>
        </p:txBody>
      </p:sp>
      <p:sp>
        <p:nvSpPr>
          <p:cNvPr id="21" name="Text 15"/>
          <p:cNvSpPr/>
          <p:nvPr/>
        </p:nvSpPr>
        <p:spPr>
          <a:xfrm>
            <a:off x="6768703" y="5528191"/>
            <a:ext cx="2064425" cy="218480"/>
          </a:xfrm>
          <a:prstGeom prst="rect">
            <a:avLst/>
          </a:prstGeom>
          <a:noFill/>
          <a:ln/>
        </p:spPr>
        <p:txBody>
          <a:bodyPr wrap="none" lIns="0" tIns="0" rIns="0" bIns="0" rtlCol="0" anchor="t"/>
          <a:lstStyle/>
          <a:p>
            <a:pPr algn="l" indent="0" marL="0">
              <a:lnSpc>
                <a:spcPts val="1700"/>
              </a:lnSpc>
              <a:buNone/>
            </a:pPr>
            <a:r>
              <a:rPr lang="en-US" sz="1350" b="1" dirty="0">
                <a:solidFill>
                  <a:srgbClr val="E0E4E6"/>
                </a:solidFill>
                <a:latin typeface="Spline Sans Bold" pitchFamily="34" charset="0"/>
                <a:ea typeface="Spline Sans Bold" pitchFamily="34" charset="-122"/>
                <a:cs typeface="Spline Sans Bold" pitchFamily="34" charset="-120"/>
              </a:rPr>
              <a:t>Mecanismos de Atención</a:t>
            </a:r>
            <a:endParaRPr lang="en-US" sz="1350" dirty="0"/>
          </a:p>
        </p:txBody>
      </p:sp>
      <p:sp>
        <p:nvSpPr>
          <p:cNvPr id="22" name="Text 16"/>
          <p:cNvSpPr/>
          <p:nvPr/>
        </p:nvSpPr>
        <p:spPr>
          <a:xfrm>
            <a:off x="6768703" y="5840968"/>
            <a:ext cx="5896332" cy="251579"/>
          </a:xfrm>
          <a:prstGeom prst="rect">
            <a:avLst/>
          </a:prstGeom>
          <a:noFill/>
          <a:ln/>
        </p:spPr>
        <p:txBody>
          <a:bodyPr wrap="none" lIns="0" tIns="0" rIns="0" bIns="0" rtlCol="0" anchor="t"/>
          <a:lstStyle/>
          <a:p>
            <a:pPr algn="l" indent="0" marL="0">
              <a:lnSpc>
                <a:spcPts val="1950"/>
              </a:lnSpc>
              <a:buNone/>
            </a:pPr>
            <a:r>
              <a:rPr lang="en-US" sz="1200" dirty="0">
                <a:solidFill>
                  <a:srgbClr val="E0E4E6"/>
                </a:solidFill>
                <a:latin typeface="Barlow" pitchFamily="34" charset="0"/>
                <a:ea typeface="Barlow" pitchFamily="34" charset="-122"/>
                <a:cs typeface="Barlow" pitchFamily="34" charset="-120"/>
              </a:rPr>
              <a:t>Permiten al modelo enfocarse en partes específicas del audio para mejorar la precisión.</a:t>
            </a:r>
            <a:endParaRPr lang="en-US" sz="1200" dirty="0"/>
          </a:p>
        </p:txBody>
      </p:sp>
      <p:sp>
        <p:nvSpPr>
          <p:cNvPr id="23" name="Shape 17"/>
          <p:cNvSpPr/>
          <p:nvPr/>
        </p:nvSpPr>
        <p:spPr>
          <a:xfrm>
            <a:off x="6650831" y="6259830"/>
            <a:ext cx="7389971" cy="11430"/>
          </a:xfrm>
          <a:prstGeom prst="roundRect">
            <a:avLst>
              <a:gd name="adj" fmla="val 2063744"/>
            </a:avLst>
          </a:prstGeom>
          <a:solidFill>
            <a:srgbClr val="091231"/>
          </a:solidFill>
          <a:ln/>
        </p:spPr>
      </p:sp>
      <p:pic>
        <p:nvPicPr>
          <p:cNvPr id="24" name="Image 4" descr="preencoded.png">    </p:cNvPr>
          <p:cNvPicPr>
            <a:picLocks noChangeAspect="1"/>
          </p:cNvPicPr>
          <p:nvPr/>
        </p:nvPicPr>
        <p:blipFill>
          <a:blip r:embed="rId5"/>
          <a:stretch>
            <a:fillRect/>
          </a:stretch>
        </p:blipFill>
        <p:spPr>
          <a:xfrm>
            <a:off x="584121" y="6289000"/>
            <a:ext cx="6697147" cy="878681"/>
          </a:xfrm>
          <a:prstGeom prst="rect">
            <a:avLst/>
          </a:prstGeom>
        </p:spPr>
      </p:pic>
      <p:sp>
        <p:nvSpPr>
          <p:cNvPr id="25" name="Text 18"/>
          <p:cNvSpPr/>
          <p:nvPr/>
        </p:nvSpPr>
        <p:spPr>
          <a:xfrm>
            <a:off x="3877270" y="6571059"/>
            <a:ext cx="110728" cy="314444"/>
          </a:xfrm>
          <a:prstGeom prst="rect">
            <a:avLst/>
          </a:prstGeom>
          <a:noFill/>
          <a:ln/>
        </p:spPr>
        <p:txBody>
          <a:bodyPr wrap="none" lIns="0" tIns="0" rIns="0" bIns="0" rtlCol="0" anchor="t"/>
          <a:lstStyle/>
          <a:p>
            <a:pPr algn="ctr" indent="0" marL="0">
              <a:lnSpc>
                <a:spcPts val="2450"/>
              </a:lnSpc>
              <a:buNone/>
            </a:pPr>
            <a:r>
              <a:rPr lang="en-US" sz="1500" b="1" dirty="0">
                <a:solidFill>
                  <a:srgbClr val="E0E4E6"/>
                </a:solidFill>
                <a:latin typeface="Spline Sans Bold" pitchFamily="34" charset="0"/>
                <a:ea typeface="Spline Sans Bold" pitchFamily="34" charset="-122"/>
                <a:cs typeface="Spline Sans Bold" pitchFamily="34" charset="-120"/>
              </a:rPr>
              <a:t>5</a:t>
            </a:r>
            <a:endParaRPr lang="en-US" sz="1500" dirty="0"/>
          </a:p>
        </p:txBody>
      </p:sp>
      <p:sp>
        <p:nvSpPr>
          <p:cNvPr id="26" name="Text 19"/>
          <p:cNvSpPr/>
          <p:nvPr/>
        </p:nvSpPr>
        <p:spPr>
          <a:xfrm>
            <a:off x="7438430" y="6619042"/>
            <a:ext cx="1224320" cy="218480"/>
          </a:xfrm>
          <a:prstGeom prst="rect">
            <a:avLst/>
          </a:prstGeom>
          <a:noFill/>
          <a:ln/>
        </p:spPr>
        <p:txBody>
          <a:bodyPr wrap="none" lIns="0" tIns="0" rIns="0" bIns="0" rtlCol="0" anchor="t"/>
          <a:lstStyle/>
          <a:p>
            <a:pPr algn="l" indent="0" marL="0">
              <a:lnSpc>
                <a:spcPts val="1700"/>
              </a:lnSpc>
              <a:buNone/>
            </a:pPr>
            <a:r>
              <a:rPr lang="en-US" sz="1350" b="1" dirty="0">
                <a:solidFill>
                  <a:srgbClr val="E0E4E6"/>
                </a:solidFill>
                <a:latin typeface="Spline Sans Bold" pitchFamily="34" charset="0"/>
                <a:ea typeface="Spline Sans Bold" pitchFamily="34" charset="-122"/>
                <a:cs typeface="Spline Sans Bold" pitchFamily="34" charset="-120"/>
              </a:rPr>
              <a:t>Salida de Texto</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6156" y="532090"/>
            <a:ext cx="2575798" cy="321826"/>
          </a:xfrm>
          <a:prstGeom prst="rect">
            <a:avLst/>
          </a:prstGeom>
          <a:noFill/>
          <a:ln/>
        </p:spPr>
        <p:txBody>
          <a:bodyPr wrap="none" lIns="0" tIns="0" rIns="0" bIns="0" rtlCol="0" anchor="t"/>
          <a:lstStyle/>
          <a:p>
            <a:pPr indent="0" marL="0">
              <a:lnSpc>
                <a:spcPts val="2500"/>
              </a:lnSpc>
              <a:buNone/>
            </a:pPr>
            <a:r>
              <a:rPr lang="en-US" sz="2000" b="1" dirty="0">
                <a:solidFill>
                  <a:srgbClr val="F0FCFF"/>
                </a:solidFill>
                <a:latin typeface="Spline Sans Bold" pitchFamily="34" charset="0"/>
                <a:ea typeface="Spline Sans Bold" pitchFamily="34" charset="-122"/>
                <a:cs typeface="Spline Sans Bold" pitchFamily="34" charset="-120"/>
              </a:rPr>
              <a:t>Análisis de la Gráfica</a:t>
            </a:r>
            <a:endParaRPr lang="en-US" sz="2000" dirty="0"/>
          </a:p>
        </p:txBody>
      </p:sp>
      <p:sp>
        <p:nvSpPr>
          <p:cNvPr id="3" name="Text 1"/>
          <p:cNvSpPr/>
          <p:nvPr/>
        </p:nvSpPr>
        <p:spPr>
          <a:xfrm>
            <a:off x="676156" y="1240274"/>
            <a:ext cx="13278088" cy="618173"/>
          </a:xfrm>
          <a:prstGeom prst="rect">
            <a:avLst/>
          </a:prstGeom>
          <a:noFill/>
          <a:ln/>
        </p:spPr>
        <p:txBody>
          <a:bodyPr wrap="square" lIns="0" tIns="0" rIns="0" bIns="0" rtlCol="0" anchor="t"/>
          <a:lstStyle/>
          <a:p>
            <a:pPr indent="0" marL="0">
              <a:lnSpc>
                <a:spcPts val="2400"/>
              </a:lnSpc>
              <a:buNone/>
            </a:pPr>
            <a:r>
              <a:rPr lang="en-US" sz="1500" dirty="0">
                <a:solidFill>
                  <a:srgbClr val="E0E4E6"/>
                </a:solidFill>
                <a:latin typeface="Barlow" pitchFamily="34" charset="0"/>
                <a:ea typeface="Barlow" pitchFamily="34" charset="-122"/>
                <a:cs typeface="Barlow" pitchFamily="34" charset="-120"/>
              </a:rPr>
              <a:t>Esta gráfica muestra la arquitectura interna del modelo Whisper, específicamente cómo se procesa el audio y cómo se genera texto. La arquitectura está organizada en </a:t>
            </a:r>
            <a:pPr indent="0" marL="0">
              <a:lnSpc>
                <a:spcPts val="2400"/>
              </a:lnSpc>
              <a:buNone/>
            </a:pPr>
            <a:r>
              <a:rPr lang="en-US" sz="1500" b="1" dirty="0">
                <a:solidFill>
                  <a:srgbClr val="E0E4E6"/>
                </a:solidFill>
                <a:latin typeface="Barlow" pitchFamily="34" charset="0"/>
                <a:ea typeface="Barlow" pitchFamily="34" charset="-122"/>
                <a:cs typeface="Barlow" pitchFamily="34" charset="-120"/>
              </a:rPr>
              <a:t>dos partes principales: codificación y decodificación</a:t>
            </a:r>
            <a:pPr indent="0" marL="0">
              <a:lnSpc>
                <a:spcPts val="2400"/>
              </a:lnSpc>
              <a:buNone/>
            </a:pPr>
            <a:r>
              <a:rPr lang="en-US" sz="1500" dirty="0">
                <a:solidFill>
                  <a:srgbClr val="E0E4E6"/>
                </a:solidFill>
                <a:latin typeface="Barlow" pitchFamily="34" charset="0"/>
                <a:ea typeface="Barlow" pitchFamily="34" charset="-122"/>
                <a:cs typeface="Barlow" pitchFamily="34" charset="-120"/>
              </a:rPr>
              <a:t>, utilizando bloques de transformer.</a:t>
            </a:r>
            <a:endParaRPr lang="en-US" sz="1500" dirty="0"/>
          </a:p>
        </p:txBody>
      </p:sp>
      <p:pic>
        <p:nvPicPr>
          <p:cNvPr id="4" name="Image 0" descr="preencoded.png">    </p:cNvPr>
          <p:cNvPicPr>
            <a:picLocks noChangeAspect="1"/>
          </p:cNvPicPr>
          <p:nvPr/>
        </p:nvPicPr>
        <p:blipFill>
          <a:blip r:embed="rId1"/>
          <a:stretch>
            <a:fillRect/>
          </a:stretch>
        </p:blipFill>
        <p:spPr>
          <a:xfrm>
            <a:off x="3526988" y="2075736"/>
            <a:ext cx="7576304" cy="562177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2024-11-25T09:25:05Z</dcterms:created>
  <dcterms:modified xsi:type="dcterms:W3CDTF">2024-11-25T09:25:05Z</dcterms:modified>
</cp:coreProperties>
</file>